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4"/>
  </p:notesMasterIdLst>
  <p:sldIdLst>
    <p:sldId id="814" r:id="rId2"/>
    <p:sldId id="747" r:id="rId3"/>
    <p:sldId id="817" r:id="rId4"/>
    <p:sldId id="1754" r:id="rId5"/>
    <p:sldId id="1755" r:id="rId6"/>
    <p:sldId id="1170" r:id="rId7"/>
    <p:sldId id="1171" r:id="rId8"/>
    <p:sldId id="1178" r:id="rId9"/>
    <p:sldId id="1179" r:id="rId10"/>
    <p:sldId id="1180" r:id="rId11"/>
    <p:sldId id="751" r:id="rId12"/>
    <p:sldId id="1164" r:id="rId13"/>
    <p:sldId id="1160" r:id="rId14"/>
    <p:sldId id="1156" r:id="rId15"/>
    <p:sldId id="1158" r:id="rId16"/>
    <p:sldId id="1165" r:id="rId17"/>
    <p:sldId id="1166" r:id="rId18"/>
    <p:sldId id="1168" r:id="rId19"/>
    <p:sldId id="1167" r:id="rId20"/>
    <p:sldId id="1172" r:id="rId21"/>
    <p:sldId id="1173" r:id="rId22"/>
    <p:sldId id="1174" r:id="rId23"/>
    <p:sldId id="1176" r:id="rId24"/>
    <p:sldId id="1159" r:id="rId25"/>
    <p:sldId id="1169" r:id="rId26"/>
    <p:sldId id="1161" r:id="rId27"/>
    <p:sldId id="799" r:id="rId28"/>
    <p:sldId id="810" r:id="rId29"/>
    <p:sldId id="833" r:id="rId30"/>
    <p:sldId id="1730" r:id="rId31"/>
    <p:sldId id="1731" r:id="rId32"/>
    <p:sldId id="1153" r:id="rId33"/>
    <p:sldId id="1648" r:id="rId34"/>
    <p:sldId id="1732" r:id="rId35"/>
    <p:sldId id="1753" r:id="rId36"/>
    <p:sldId id="1534" r:id="rId37"/>
    <p:sldId id="1727" r:id="rId38"/>
    <p:sldId id="1728" r:id="rId39"/>
    <p:sldId id="1729" r:id="rId40"/>
    <p:sldId id="1154" r:id="rId41"/>
    <p:sldId id="934" r:id="rId42"/>
    <p:sldId id="929" r:id="rId43"/>
    <p:sldId id="832" r:id="rId44"/>
    <p:sldId id="930" r:id="rId45"/>
    <p:sldId id="1546" r:id="rId46"/>
    <p:sldId id="1547" r:id="rId47"/>
    <p:sldId id="1203" r:id="rId48"/>
    <p:sldId id="1204" r:id="rId49"/>
    <p:sldId id="1357" r:id="rId50"/>
    <p:sldId id="1485" r:id="rId51"/>
    <p:sldId id="1358" r:id="rId52"/>
    <p:sldId id="1353" r:id="rId53"/>
    <p:sldId id="1354" r:id="rId54"/>
    <p:sldId id="1355" r:id="rId55"/>
    <p:sldId id="1734" r:id="rId56"/>
    <p:sldId id="1733" r:id="rId57"/>
    <p:sldId id="813" r:id="rId58"/>
    <p:sldId id="931" r:id="rId59"/>
    <p:sldId id="1218" r:id="rId60"/>
    <p:sldId id="933" r:id="rId61"/>
    <p:sldId id="1548" r:id="rId62"/>
    <p:sldId id="1549" r:id="rId63"/>
    <p:sldId id="1735" r:id="rId64"/>
    <p:sldId id="1223" r:id="rId65"/>
    <p:sldId id="1569" r:id="rId66"/>
    <p:sldId id="1568" r:id="rId67"/>
    <p:sldId id="978" r:id="rId68"/>
    <p:sldId id="948" r:id="rId69"/>
    <p:sldId id="949" r:id="rId70"/>
    <p:sldId id="950" r:id="rId71"/>
    <p:sldId id="1550" r:id="rId72"/>
    <p:sldId id="1551" r:id="rId73"/>
    <p:sldId id="1242" r:id="rId74"/>
    <p:sldId id="1257" r:id="rId75"/>
    <p:sldId id="1135" r:id="rId76"/>
    <p:sldId id="1260" r:id="rId77"/>
    <p:sldId id="1259" r:id="rId78"/>
    <p:sldId id="1258" r:id="rId79"/>
    <p:sldId id="1552" r:id="rId80"/>
    <p:sldId id="1553" r:id="rId81"/>
    <p:sldId id="1264" r:id="rId82"/>
    <p:sldId id="1737" r:id="rId83"/>
    <p:sldId id="1738" r:id="rId84"/>
    <p:sldId id="1289" r:id="rId85"/>
    <p:sldId id="1736" r:id="rId86"/>
    <p:sldId id="1281" r:id="rId87"/>
    <p:sldId id="983" r:id="rId88"/>
    <p:sldId id="834" r:id="rId89"/>
    <p:sldId id="984" r:id="rId90"/>
    <p:sldId id="992" r:id="rId91"/>
    <p:sldId id="990" r:id="rId92"/>
    <p:sldId id="991" r:id="rId93"/>
    <p:sldId id="987" r:id="rId94"/>
    <p:sldId id="840" r:id="rId95"/>
    <p:sldId id="989" r:id="rId96"/>
    <p:sldId id="1554" r:id="rId97"/>
    <p:sldId id="1555" r:id="rId98"/>
    <p:sldId id="1285" r:id="rId99"/>
    <p:sldId id="1286" r:id="rId100"/>
    <p:sldId id="1287" r:id="rId101"/>
    <p:sldId id="1302" r:id="rId102"/>
    <p:sldId id="1303" r:id="rId103"/>
    <p:sldId id="1304" r:id="rId104"/>
    <p:sldId id="1310" r:id="rId105"/>
    <p:sldId id="1309" r:id="rId106"/>
    <p:sldId id="1556" r:id="rId107"/>
    <p:sldId id="1557" r:id="rId108"/>
    <p:sldId id="1314" r:id="rId109"/>
    <p:sldId id="1315" r:id="rId110"/>
    <p:sldId id="1316" r:id="rId111"/>
    <p:sldId id="1329" r:id="rId112"/>
    <p:sldId id="1317" r:id="rId113"/>
    <p:sldId id="1005" r:id="rId114"/>
    <p:sldId id="1008" r:id="rId115"/>
    <p:sldId id="1009" r:id="rId116"/>
    <p:sldId id="1330" r:id="rId117"/>
    <p:sldId id="1739" r:id="rId118"/>
    <p:sldId id="1014" r:id="rId119"/>
    <p:sldId id="1558" r:id="rId120"/>
    <p:sldId id="1559" r:id="rId121"/>
    <p:sldId id="1333" r:id="rId122"/>
    <p:sldId id="1334" r:id="rId123"/>
    <p:sldId id="1335" r:id="rId124"/>
    <p:sldId id="1336" r:id="rId125"/>
    <p:sldId id="1337" r:id="rId126"/>
    <p:sldId id="1351" r:id="rId127"/>
    <p:sldId id="1338" r:id="rId128"/>
    <p:sldId id="1280" r:id="rId129"/>
    <p:sldId id="927" r:id="rId130"/>
    <p:sldId id="1034" r:id="rId131"/>
    <p:sldId id="1027" r:id="rId132"/>
    <p:sldId id="1740" r:id="rId133"/>
    <p:sldId id="1741" r:id="rId134"/>
    <p:sldId id="1028" r:id="rId135"/>
    <p:sldId id="1035" r:id="rId136"/>
    <p:sldId id="1560" r:id="rId137"/>
    <p:sldId id="1561" r:id="rId138"/>
    <p:sldId id="1366" r:id="rId139"/>
    <p:sldId id="1367" r:id="rId140"/>
    <p:sldId id="1742" r:id="rId141"/>
    <p:sldId id="1743" r:id="rId142"/>
    <p:sldId id="888" r:id="rId143"/>
    <p:sldId id="1036" r:id="rId144"/>
    <p:sldId id="1055" r:id="rId145"/>
    <p:sldId id="1410" r:id="rId146"/>
    <p:sldId id="1037" r:id="rId147"/>
    <p:sldId id="1562" r:id="rId148"/>
    <p:sldId id="1563" r:id="rId149"/>
    <p:sldId id="1392" r:id="rId150"/>
    <p:sldId id="1393" r:id="rId151"/>
    <p:sldId id="1411" r:id="rId152"/>
    <p:sldId id="1412" r:id="rId153"/>
    <p:sldId id="1400" r:id="rId154"/>
    <p:sldId id="1413" r:id="rId155"/>
    <p:sldId id="1744" r:id="rId156"/>
    <p:sldId id="1420" r:id="rId157"/>
    <p:sldId id="1414" r:id="rId158"/>
    <p:sldId id="1415" r:id="rId159"/>
    <p:sldId id="1416" r:id="rId160"/>
    <p:sldId id="1419" r:id="rId161"/>
    <p:sldId id="1417" r:id="rId162"/>
    <p:sldId id="1418" r:id="rId163"/>
    <p:sldId id="889" r:id="rId164"/>
    <p:sldId id="1088" r:id="rId165"/>
    <p:sldId id="1039" r:id="rId166"/>
    <p:sldId id="1445" r:id="rId167"/>
    <p:sldId id="1446" r:id="rId168"/>
    <p:sldId id="1040" r:id="rId169"/>
    <p:sldId id="1564" r:id="rId170"/>
    <p:sldId id="1565" r:id="rId171"/>
    <p:sldId id="1425" r:id="rId172"/>
    <p:sldId id="1745" r:id="rId173"/>
    <p:sldId id="1746" r:id="rId174"/>
    <p:sldId id="1434" r:id="rId175"/>
    <p:sldId id="1747" r:id="rId176"/>
    <p:sldId id="1748" r:id="rId177"/>
    <p:sldId id="1749" r:id="rId178"/>
    <p:sldId id="1282" r:id="rId179"/>
    <p:sldId id="1090" r:id="rId180"/>
    <p:sldId id="1477" r:id="rId181"/>
    <p:sldId id="1449" r:id="rId182"/>
    <p:sldId id="1095" r:id="rId183"/>
    <p:sldId id="1096" r:id="rId184"/>
    <p:sldId id="1120" r:id="rId185"/>
    <p:sldId id="1118" r:id="rId186"/>
    <p:sldId id="1566" r:id="rId187"/>
    <p:sldId id="1567" r:id="rId188"/>
    <p:sldId id="1452" r:id="rId189"/>
    <p:sldId id="1453" r:id="rId190"/>
    <p:sldId id="1750" r:id="rId191"/>
    <p:sldId id="1751" r:id="rId192"/>
    <p:sldId id="1462" r:id="rId193"/>
    <p:sldId id="1464" r:id="rId194"/>
    <p:sldId id="1465" r:id="rId195"/>
    <p:sldId id="1474" r:id="rId196"/>
    <p:sldId id="1475" r:id="rId197"/>
    <p:sldId id="1476" r:id="rId198"/>
    <p:sldId id="1467" r:id="rId199"/>
    <p:sldId id="1469" r:id="rId200"/>
    <p:sldId id="1752" r:id="rId201"/>
    <p:sldId id="1471" r:id="rId202"/>
    <p:sldId id="1756" r:id="rId203"/>
  </p:sldIdLst>
  <p:sldSz cx="12192000" cy="6858000"/>
  <p:notesSz cx="6797675" cy="9929813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37BDEE-2D67-4A1A-A9EE-56DB5982797B}">
          <p14:sldIdLst>
            <p14:sldId id="814"/>
          </p14:sldIdLst>
        </p14:section>
        <p14:section name="Table of Contents" id="{933271CC-EB43-41CE-B394-7C13FD966F44}">
          <p14:sldIdLst>
            <p14:sldId id="747"/>
            <p14:sldId id="817"/>
          </p14:sldIdLst>
        </p14:section>
        <p14:section name="Chart of Accounts" id="{0D516A2E-F4EA-4597-B6F0-19F186B9DEA5}">
          <p14:sldIdLst>
            <p14:sldId id="1754"/>
            <p14:sldId id="1755"/>
          </p14:sldIdLst>
        </p14:section>
        <p14:section name="Supplier" id="{73D0D632-9397-4B72-B86E-1C60F69BA922}">
          <p14:sldIdLst>
            <p14:sldId id="1170"/>
            <p14:sldId id="1171"/>
            <p14:sldId id="1178"/>
            <p14:sldId id="1179"/>
            <p14:sldId id="1180"/>
          </p14:sldIdLst>
        </p14:section>
        <p14:section name="Product" id="{B42B614F-BA85-42E6-B25D-3B3DF0CA08A5}">
          <p14:sldIdLst>
            <p14:sldId id="751"/>
            <p14:sldId id="1164"/>
            <p14:sldId id="1160"/>
            <p14:sldId id="1156"/>
            <p14:sldId id="1158"/>
            <p14:sldId id="1165"/>
            <p14:sldId id="1166"/>
            <p14:sldId id="1168"/>
            <p14:sldId id="1167"/>
          </p14:sldIdLst>
        </p14:section>
        <p14:section name="Inventory &amp; Stock" id="{051241E8-031F-4602-A3B1-AD18DC241A06}">
          <p14:sldIdLst>
            <p14:sldId id="1172"/>
            <p14:sldId id="1173"/>
            <p14:sldId id="1174"/>
            <p14:sldId id="1176"/>
          </p14:sldIdLst>
        </p14:section>
        <p14:section name="Purchase" id="{B24BB1D3-6918-4B1E-8C36-3D81F66DA4D2}">
          <p14:sldIdLst>
            <p14:sldId id="1159"/>
            <p14:sldId id="1169"/>
            <p14:sldId id="1161"/>
            <p14:sldId id="799"/>
            <p14:sldId id="810"/>
            <p14:sldId id="833"/>
            <p14:sldId id="1730"/>
            <p14:sldId id="1731"/>
          </p14:sldIdLst>
        </p14:section>
        <p14:section name="State Changes" id="{95D26621-2AC4-432E-A2A9-7144A019EE3B}">
          <p14:sldIdLst>
            <p14:sldId id="1153"/>
            <p14:sldId id="1648"/>
            <p14:sldId id="1732"/>
            <p14:sldId id="1753"/>
            <p14:sldId id="1534"/>
            <p14:sldId id="1727"/>
            <p14:sldId id="1728"/>
            <p14:sldId id="1729"/>
          </p14:sldIdLst>
        </p14:section>
        <p14:section name="Supplier Purchase - State Changes" id="{900E9E84-185D-454F-B5D1-09A6116896B9}">
          <p14:sldIdLst>
            <p14:sldId id="1154"/>
            <p14:sldId id="934"/>
            <p14:sldId id="929"/>
            <p14:sldId id="832"/>
            <p14:sldId id="930"/>
            <p14:sldId id="1546"/>
            <p14:sldId id="1547"/>
            <p14:sldId id="1203"/>
            <p14:sldId id="1204"/>
            <p14:sldId id="1357"/>
            <p14:sldId id="1485"/>
            <p14:sldId id="1358"/>
            <p14:sldId id="1353"/>
            <p14:sldId id="1354"/>
            <p14:sldId id="1355"/>
            <p14:sldId id="1734"/>
            <p14:sldId id="1733"/>
            <p14:sldId id="813"/>
            <p14:sldId id="931"/>
            <p14:sldId id="1218"/>
            <p14:sldId id="933"/>
            <p14:sldId id="1548"/>
            <p14:sldId id="1549"/>
            <p14:sldId id="1735"/>
            <p14:sldId id="1223"/>
            <p14:sldId id="1569"/>
            <p14:sldId id="1568"/>
            <p14:sldId id="978"/>
            <p14:sldId id="948"/>
            <p14:sldId id="949"/>
            <p14:sldId id="950"/>
            <p14:sldId id="1550"/>
            <p14:sldId id="1551"/>
            <p14:sldId id="1242"/>
            <p14:sldId id="1257"/>
            <p14:sldId id="1135"/>
            <p14:sldId id="1260"/>
            <p14:sldId id="1259"/>
            <p14:sldId id="1258"/>
            <p14:sldId id="1552"/>
            <p14:sldId id="1553"/>
            <p14:sldId id="1264"/>
            <p14:sldId id="1737"/>
            <p14:sldId id="1738"/>
            <p14:sldId id="1289"/>
            <p14:sldId id="1736"/>
          </p14:sldIdLst>
        </p14:section>
        <p14:section name="Supplier Shipment - State Changes" id="{6D13C80C-6D7B-49A6-840B-05B390F75756}">
          <p14:sldIdLst>
            <p14:sldId id="1281"/>
            <p14:sldId id="983"/>
            <p14:sldId id="834"/>
            <p14:sldId id="984"/>
            <p14:sldId id="992"/>
            <p14:sldId id="990"/>
            <p14:sldId id="991"/>
            <p14:sldId id="987"/>
            <p14:sldId id="840"/>
            <p14:sldId id="989"/>
            <p14:sldId id="1554"/>
            <p14:sldId id="1555"/>
            <p14:sldId id="1285"/>
            <p14:sldId id="1286"/>
            <p14:sldId id="1287"/>
            <p14:sldId id="1302"/>
            <p14:sldId id="1303"/>
            <p14:sldId id="1304"/>
            <p14:sldId id="1310"/>
            <p14:sldId id="1309"/>
            <p14:sldId id="1556"/>
            <p14:sldId id="1557"/>
            <p14:sldId id="1314"/>
            <p14:sldId id="1315"/>
            <p14:sldId id="1316"/>
            <p14:sldId id="1329"/>
            <p14:sldId id="1317"/>
            <p14:sldId id="1005"/>
            <p14:sldId id="1008"/>
            <p14:sldId id="1009"/>
            <p14:sldId id="1330"/>
            <p14:sldId id="1739"/>
            <p14:sldId id="1014"/>
            <p14:sldId id="1558"/>
            <p14:sldId id="1559"/>
            <p14:sldId id="1333"/>
            <p14:sldId id="1334"/>
            <p14:sldId id="1335"/>
            <p14:sldId id="1336"/>
            <p14:sldId id="1337"/>
            <p14:sldId id="1351"/>
            <p14:sldId id="1338"/>
          </p14:sldIdLst>
        </p14:section>
        <p14:section name="Supplier Invoice - State Changes" id="{BE439BD0-F511-4B80-848F-93CE1B538688}">
          <p14:sldIdLst>
            <p14:sldId id="1280"/>
            <p14:sldId id="927"/>
            <p14:sldId id="1034"/>
            <p14:sldId id="1027"/>
            <p14:sldId id="1740"/>
            <p14:sldId id="1741"/>
            <p14:sldId id="1028"/>
            <p14:sldId id="1035"/>
            <p14:sldId id="1560"/>
            <p14:sldId id="1561"/>
            <p14:sldId id="1366"/>
            <p14:sldId id="1367"/>
            <p14:sldId id="1742"/>
            <p14:sldId id="1743"/>
            <p14:sldId id="888"/>
            <p14:sldId id="1036"/>
            <p14:sldId id="1055"/>
            <p14:sldId id="1410"/>
            <p14:sldId id="1037"/>
            <p14:sldId id="1562"/>
            <p14:sldId id="1563"/>
            <p14:sldId id="1392"/>
            <p14:sldId id="1393"/>
            <p14:sldId id="1411"/>
            <p14:sldId id="1412"/>
            <p14:sldId id="1400"/>
            <p14:sldId id="1413"/>
            <p14:sldId id="1744"/>
            <p14:sldId id="1420"/>
            <p14:sldId id="1414"/>
            <p14:sldId id="1415"/>
            <p14:sldId id="1416"/>
            <p14:sldId id="1419"/>
            <p14:sldId id="1417"/>
            <p14:sldId id="1418"/>
            <p14:sldId id="889"/>
            <p14:sldId id="1088"/>
            <p14:sldId id="1039"/>
            <p14:sldId id="1445"/>
            <p14:sldId id="1446"/>
            <p14:sldId id="1040"/>
            <p14:sldId id="1564"/>
            <p14:sldId id="1565"/>
            <p14:sldId id="1425"/>
            <p14:sldId id="1745"/>
            <p14:sldId id="1746"/>
            <p14:sldId id="1434"/>
            <p14:sldId id="1747"/>
            <p14:sldId id="1748"/>
            <p14:sldId id="1749"/>
          </p14:sldIdLst>
        </p14:section>
        <p14:section name="Supplier Payment - State Changes" id="{752841FC-B529-4A9B-87C2-FB2518C0BD8F}">
          <p14:sldIdLst>
            <p14:sldId id="1282"/>
            <p14:sldId id="1090"/>
            <p14:sldId id="1477"/>
            <p14:sldId id="1449"/>
            <p14:sldId id="1095"/>
            <p14:sldId id="1096"/>
            <p14:sldId id="1120"/>
            <p14:sldId id="1118"/>
            <p14:sldId id="1566"/>
            <p14:sldId id="1567"/>
            <p14:sldId id="1452"/>
            <p14:sldId id="1453"/>
            <p14:sldId id="1750"/>
            <p14:sldId id="1751"/>
            <p14:sldId id="1462"/>
            <p14:sldId id="1464"/>
            <p14:sldId id="1465"/>
            <p14:sldId id="1474"/>
            <p14:sldId id="1475"/>
            <p14:sldId id="1476"/>
            <p14:sldId id="1467"/>
            <p14:sldId id="1469"/>
            <p14:sldId id="1752"/>
            <p14:sldId id="1471"/>
            <p14:sldId id="17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19" autoAdjust="0"/>
    <p:restoredTop sz="89975" autoAdjust="0"/>
  </p:normalViewPr>
  <p:slideViewPr>
    <p:cSldViewPr snapToGrid="0">
      <p:cViewPr>
        <p:scale>
          <a:sx n="75" d="100"/>
          <a:sy n="75" d="100"/>
        </p:scale>
        <p:origin x="734" y="12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8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viewProps" Target="view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theme" Target="theme/theme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D9220-3D18-4077-BD0E-AFA621EE8E9B}" type="datetimeFigureOut">
              <a:rPr lang="en-BE" smtClean="0"/>
              <a:t>17/05/2021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8722"/>
            <a:ext cx="5438140" cy="3909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B66479-C49B-42E2-ACCE-2DF215461B1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42840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66479-C49B-42E2-ACCE-2DF215461B16}" type="slidenum">
              <a:rPr lang="en-BE" smtClean="0"/>
              <a:t>127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48073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80D0-BF84-481E-B0AC-935CBB928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0B5B5-C93D-448C-8E58-DBCF9632C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117AF-2852-4064-B6F6-F868E3D1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4251-0E03-42F3-826C-03C7A5710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CFB0D-E6AD-471D-B348-9E418478A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58966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5E18C-23FA-4881-9E1D-2E0BF4C88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DBBFEB-A92D-4F5E-9647-A6EE62A99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37FF3-E267-4347-8ABA-9BBBC744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8984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15BA2-577D-4800-8973-495AE8E25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56B07-6BC3-411C-B7F5-532E1CD1C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C1019-989E-4C30-BAF8-0999DF519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1E8749-496E-4CAA-AAC9-B09A71423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642AF0-1DBE-454C-8AA0-54880E88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F1CBF-832D-43BD-909D-ED6F91AF3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8576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51CB0-4F33-4D9C-BB09-841A8348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943D03-99B2-432E-B305-B6E4337E70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F304A-1667-4D56-9CB1-900B27CB7A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DA2346-7CDE-486A-8769-B534C5169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02160-ACF9-4652-842E-1AC399556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A05E9-DD0C-48D0-A0C9-560732689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69548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F20C3-5636-40D0-BBCA-49E5B8D9C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6C5FFD-EAE8-4BAA-9DF9-DC8718642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DEB59-19A4-4C51-A2AD-C865C5E08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CBF87-7210-41F8-9413-1BE81F77F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C1887-7200-4C48-9179-FB8778F43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62315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647333-0E07-4A51-9B0B-F9F5830ED3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68A006-8A55-4B3F-92CA-903AA160D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E747E-E1C8-4809-810F-A6B1D19E2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493C4-BBD8-45B0-BF93-8B8CFD987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EE4D7-659B-4D3B-A1C3-565D2DEB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58424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31F17-B479-4C65-B0EB-4F2862A45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CF21C-EABB-4E90-B262-D4CF94EE3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FFB04-AFEA-46BF-8664-FCB4DB395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D778B-F15A-4246-A018-069ED960F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597F9-4D3E-4D8C-A076-2E39E7D4C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14015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0380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37561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08426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80D0-BF84-481E-B0AC-935CBB928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0B5B5-C93D-448C-8E58-DBCF9632C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117AF-2852-4064-B6F6-F868E3D1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4251-0E03-42F3-826C-03C7A5710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CFB0D-E6AD-471D-B348-9E418478A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41227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00BC-59BF-4B6A-939A-5A64DA4C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22EB7-3143-488B-91DF-12DCFDED0A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9CE8A-E61A-45CA-8B9B-2166EF433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3AC8C7-5D2D-4190-8785-88445A0AA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B916B-B4F4-4DD6-86D4-8E949F8A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374A2-7304-4646-9FB6-62BEF21F9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65586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C9E6E-4E42-4757-BC4D-3977C6EEA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4DB3A-3CAC-488F-9B7E-AAD267C1B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F9F6E3-0A0A-4CC9-A201-F422A6BEC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716069-2547-4195-948D-16DFF26CF1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1369A1-7E02-4C9B-82BA-4E92140E90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5FFC19-EE79-4CE5-BCE3-D76136E75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213AF1-B078-4009-B663-72A1F5D68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D6D123-5055-474C-992B-9638CCDCB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2768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53E86-7A33-4D22-8E9F-F281EA013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4C54A5-BF25-43D8-9A89-B3BF9D9E7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FC6C42-BEE4-470A-B5AC-7558E8B20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225FF1-A07E-4F2A-BFBC-30ED79401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410632-F240-4C63-9210-00CF48261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9300" y="4529138"/>
            <a:ext cx="10693400" cy="7223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4851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003B6-86DB-4ADF-AB5D-475F316E19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99465" y="5047503"/>
            <a:ext cx="11609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BE" sz="1400"/>
              <a:t>12/03/2021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DD6F4-4098-408E-8FE7-9B2985318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-40341" y="6146519"/>
            <a:ext cx="842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2CCA8-53B9-41C4-8716-EA9CD8A55276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2919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60" r:id="rId4"/>
    <p:sldLayoutId id="2147483662" r:id="rId5"/>
    <p:sldLayoutId id="2147483649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lixwise/tryton-by-example/tree/6.0" TargetMode="External"/><Relationship Id="rId2" Type="http://schemas.openxmlformats.org/officeDocument/2006/relationships/hyperlink" Target="https://github.com/clixwise/tryton-by-example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7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9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9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7.png"/><Relationship Id="rId4" Type="http://schemas.openxmlformats.org/officeDocument/2006/relationships/image" Target="../media/image1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9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9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9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9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9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7.png"/><Relationship Id="rId4" Type="http://schemas.openxmlformats.org/officeDocument/2006/relationships/image" Target="../media/image135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8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8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8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3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9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9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9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6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9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9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6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9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9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6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9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9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9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9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9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9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5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9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9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9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countingtools.com/articles/what-is-posting-in-accounting.html" TargetMode="External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9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9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9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9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9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9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9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9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9.pn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6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9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5.png"/><Relationship Id="rId4" Type="http://schemas.openxmlformats.org/officeDocument/2006/relationships/image" Target="../media/image194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6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9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9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9.png"/><Relationship Id="rId4" Type="http://schemas.openxmlformats.org/officeDocument/2006/relationships/image" Target="../media/image201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9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9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9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9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5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9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9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9.png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6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506F6-C7F9-4121-AA7A-ED2BA0C9C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</a:t>
            </a:fld>
            <a:endParaRPr lang="en-B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4A2F2B9-84EA-4E58-B0F1-25D4E9F0D70C}"/>
              </a:ext>
            </a:extLst>
          </p:cNvPr>
          <p:cNvSpPr txBox="1">
            <a:spLocks/>
          </p:cNvSpPr>
          <p:nvPr/>
        </p:nvSpPr>
        <p:spPr>
          <a:xfrm>
            <a:off x="1235827" y="923712"/>
            <a:ext cx="9456576" cy="10112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4800" dirty="0" err="1"/>
              <a:t>Tryton</a:t>
            </a:r>
            <a:r>
              <a:rPr lang="fr-BE" sz="4800" dirty="0"/>
              <a:t> By Example</a:t>
            </a:r>
            <a:endParaRPr lang="en-BE" sz="48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A1CE85-95D7-4277-8BE5-534F454D1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827" y="2297015"/>
            <a:ext cx="9456576" cy="1684595"/>
          </a:xfrm>
        </p:spPr>
        <p:txBody>
          <a:bodyPr>
            <a:noAutofit/>
          </a:bodyPr>
          <a:lstStyle/>
          <a:p>
            <a:r>
              <a:rPr lang="fr-BE" sz="3200" dirty="0"/>
              <a:t>-</a:t>
            </a:r>
            <a:br>
              <a:rPr lang="fr-BE" sz="3200" dirty="0"/>
            </a:br>
            <a:r>
              <a:rPr lang="fr-BE" sz="3200" dirty="0" err="1"/>
              <a:t>Getting</a:t>
            </a:r>
            <a:r>
              <a:rPr lang="fr-BE" sz="3200" dirty="0"/>
              <a:t> </a:t>
            </a:r>
            <a:r>
              <a:rPr lang="fr-BE" sz="3200"/>
              <a:t>started</a:t>
            </a:r>
            <a:br>
              <a:rPr lang="fr-BE" sz="3200" dirty="0"/>
            </a:br>
            <a:r>
              <a:rPr lang="fr-BE" sz="3200" dirty="0"/>
              <a:t>-</a:t>
            </a:r>
            <a:br>
              <a:rPr lang="fr-BE" sz="3200" dirty="0"/>
            </a:br>
            <a:r>
              <a:rPr lang="fr-BE" sz="3200" dirty="0" err="1"/>
              <a:t>Purchase</a:t>
            </a:r>
            <a:endParaRPr lang="en-BE" sz="3200" dirty="0"/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C134193D-AF10-4222-89B4-E0B6291EFA7A}"/>
              </a:ext>
            </a:extLst>
          </p:cNvPr>
          <p:cNvSpPr txBox="1">
            <a:spLocks/>
          </p:cNvSpPr>
          <p:nvPr/>
        </p:nvSpPr>
        <p:spPr>
          <a:xfrm>
            <a:off x="702367" y="4988766"/>
            <a:ext cx="9144000" cy="16845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BE" sz="1800" dirty="0" err="1"/>
              <a:t>Github</a:t>
            </a:r>
            <a:r>
              <a:rPr lang="fr-BE" sz="1800" dirty="0"/>
              <a:t> - </a:t>
            </a:r>
            <a:r>
              <a:rPr lang="fr-BE" sz="1800" dirty="0">
                <a:hlinkClick r:id="rId2"/>
              </a:rPr>
              <a:t>https://github.com/clixwise/tryton-by-example</a:t>
            </a:r>
            <a:br>
              <a:rPr lang="fr-BE" sz="1800" dirty="0"/>
            </a:br>
            <a:r>
              <a:rPr lang="en-US" sz="1800" dirty="0">
                <a:solidFill>
                  <a:srgbClr val="333333"/>
                </a:solidFill>
              </a:rPr>
              <a:t>Version of presentation : </a:t>
            </a:r>
            <a:r>
              <a:rPr lang="en-US" sz="1800" dirty="0">
                <a:solidFill>
                  <a:srgbClr val="333333"/>
                </a:solidFill>
                <a:hlinkClick r:id="rId3"/>
              </a:rPr>
              <a:t>6.0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en-US" sz="1800" dirty="0">
                <a:solidFill>
                  <a:srgbClr val="333333"/>
                </a:solidFill>
              </a:rPr>
              <a:t>Version of </a:t>
            </a:r>
            <a:r>
              <a:rPr lang="en-US" sz="1800" dirty="0" err="1">
                <a:solidFill>
                  <a:srgbClr val="333333"/>
                </a:solidFill>
              </a:rPr>
              <a:t>Tryton</a:t>
            </a:r>
            <a:r>
              <a:rPr lang="en-US" sz="1800" dirty="0">
                <a:solidFill>
                  <a:srgbClr val="333333"/>
                </a:solidFill>
              </a:rPr>
              <a:t> : 6.0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en-US" sz="1800" dirty="0">
                <a:solidFill>
                  <a:srgbClr val="333333"/>
                </a:solidFill>
              </a:rPr>
              <a:t>Verified for execution on : Windows 10 &amp; </a:t>
            </a:r>
            <a:r>
              <a:rPr lang="en-US" sz="1800" dirty="0" err="1">
                <a:solidFill>
                  <a:srgbClr val="333333"/>
                </a:solidFill>
              </a:rPr>
              <a:t>Powershell</a:t>
            </a:r>
            <a:r>
              <a:rPr lang="en-US" sz="1800" dirty="0">
                <a:solidFill>
                  <a:srgbClr val="333333"/>
                </a:solidFill>
              </a:rPr>
              <a:t> 7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fr-BE" sz="1800" dirty="0"/>
              <a:t>Licence : </a:t>
            </a:r>
            <a:r>
              <a:rPr lang="en-US" sz="1800" dirty="0">
                <a:solidFill>
                  <a:srgbClr val="333333"/>
                </a:solidFill>
                <a:hlinkClick r:id="rId4"/>
              </a:rPr>
              <a:t>CC BY 4.0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en-US" sz="1800" dirty="0">
                <a:solidFill>
                  <a:srgbClr val="333333"/>
                </a:solidFill>
              </a:rPr>
              <a:t>Author : Marc Rottiers</a:t>
            </a:r>
          </a:p>
          <a:p>
            <a:pPr algn="l"/>
            <a:endParaRPr lang="en-BE" sz="1800" dirty="0"/>
          </a:p>
        </p:txBody>
      </p:sp>
    </p:spTree>
    <p:extLst>
      <p:ext uri="{BB962C8B-B14F-4D97-AF65-F5344CB8AC3E}">
        <p14:creationId xmlns:p14="http://schemas.microsoft.com/office/powerpoint/2010/main" val="2152157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Summary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</a:t>
            </a:fld>
            <a:endParaRPr lang="en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83CCD0-59C4-4753-8A31-1913DA088039}"/>
              </a:ext>
            </a:extLst>
          </p:cNvPr>
          <p:cNvSpPr txBox="1"/>
          <p:nvPr/>
        </p:nvSpPr>
        <p:spPr>
          <a:xfrm>
            <a:off x="838200" y="5286379"/>
            <a:ext cx="1135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As </a:t>
            </a:r>
            <a:r>
              <a:rPr lang="fr-BE" dirty="0" err="1"/>
              <a:t>explained</a:t>
            </a:r>
            <a:r>
              <a:rPr lang="fr-BE" dirty="0"/>
              <a:t> </a:t>
            </a:r>
            <a:r>
              <a:rPr lang="fr-BE" dirty="0" err="1"/>
              <a:t>under</a:t>
            </a:r>
            <a:r>
              <a:rPr lang="fr-BE" dirty="0"/>
              <a:t> « Motivation », the supplier </a:t>
            </a:r>
            <a:r>
              <a:rPr lang="fr-BE" dirty="0" err="1"/>
              <a:t>always</a:t>
            </a:r>
            <a:r>
              <a:rPr lang="fr-BE" dirty="0"/>
              <a:t> </a:t>
            </a:r>
            <a:r>
              <a:rPr lang="fr-BE" dirty="0" err="1"/>
              <a:t>appears</a:t>
            </a:r>
            <a:r>
              <a:rPr lang="fr-BE" dirty="0"/>
              <a:t> in the </a:t>
            </a:r>
            <a:r>
              <a:rPr lang="fr-BE" dirty="0" err="1"/>
              <a:t>list</a:t>
            </a:r>
            <a:r>
              <a:rPr lang="fr-BE" dirty="0"/>
              <a:t> « Parties » </a:t>
            </a:r>
            <a:r>
              <a:rPr lang="fr-BE" dirty="0" err="1"/>
              <a:t>above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As long as </a:t>
            </a:r>
            <a:r>
              <a:rPr lang="fr-BE" dirty="0" err="1"/>
              <a:t>there</a:t>
            </a:r>
            <a:r>
              <a:rPr lang="fr-BE" dirty="0"/>
              <a:t> are no </a:t>
            </a:r>
            <a:r>
              <a:rPr lang="fr-BE" dirty="0" err="1"/>
              <a:t>purchases</a:t>
            </a:r>
            <a:r>
              <a:rPr lang="fr-BE" dirty="0"/>
              <a:t> </a:t>
            </a:r>
            <a:r>
              <a:rPr lang="fr-BE" dirty="0" err="1"/>
              <a:t>linked</a:t>
            </a:r>
            <a:r>
              <a:rPr lang="fr-BE" dirty="0"/>
              <a:t> to the supplier,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absent </a:t>
            </a:r>
            <a:r>
              <a:rPr lang="fr-BE" dirty="0" err="1"/>
              <a:t>from</a:t>
            </a:r>
            <a:r>
              <a:rPr lang="fr-BE" dirty="0"/>
              <a:t> « 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r>
              <a:rPr lang="fr-BE" dirty="0"/>
              <a:t> »  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When</a:t>
            </a:r>
            <a:r>
              <a:rPr lang="fr-BE" dirty="0"/>
              <a:t> at least one </a:t>
            </a:r>
            <a:r>
              <a:rPr lang="fr-BE" dirty="0" err="1"/>
              <a:t>purchase</a:t>
            </a:r>
            <a:r>
              <a:rPr lang="fr-BE" dirty="0"/>
              <a:t> </a:t>
            </a:r>
            <a:r>
              <a:rPr lang="fr-BE" dirty="0" err="1"/>
              <a:t>exists</a:t>
            </a:r>
            <a:r>
              <a:rPr lang="fr-BE" dirty="0"/>
              <a:t>, the supplier </a:t>
            </a:r>
            <a:r>
              <a:rPr lang="fr-BE" dirty="0" err="1"/>
              <a:t>appears</a:t>
            </a:r>
            <a:r>
              <a:rPr lang="fr-BE" dirty="0"/>
              <a:t> in </a:t>
            </a:r>
            <a:r>
              <a:rPr lang="fr-BE" dirty="0" err="1"/>
              <a:t>both</a:t>
            </a:r>
            <a:r>
              <a:rPr lang="fr-BE" dirty="0"/>
              <a:t> </a:t>
            </a:r>
            <a:r>
              <a:rPr lang="fr-BE" dirty="0" err="1"/>
              <a:t>lists</a:t>
            </a:r>
            <a:endParaRPr lang="en-B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73EE7F-A8A9-4E2C-BCEE-7A86C2A82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2421"/>
            <a:ext cx="10073640" cy="35705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77A359-254E-4446-99B5-CA314E04C79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0043FE-2A7F-4294-BC93-E1FC40B1A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0"/>
            <a:ext cx="21717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52833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Supplier </a:t>
            </a:r>
            <a:r>
              <a:rPr lang="fr-BE" dirty="0" err="1"/>
              <a:t>Shipments</a:t>
            </a:r>
            <a:r>
              <a:rPr lang="fr-BE" dirty="0"/>
              <a:t> | Supplier </a:t>
            </a:r>
            <a:r>
              <a:rPr lang="fr-BE" dirty="0" err="1"/>
              <a:t>Shipments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100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237B08-2ADA-4570-8055-60B690A98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83617"/>
            <a:ext cx="7045712" cy="42317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43F737-FB9B-4361-ABF7-4704AD881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827314"/>
            <a:ext cx="7726680" cy="17064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5F960F3-5783-4908-B8B4-2703D93B59F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1916CC-7533-4501-A473-8CDA99BA5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8925" y="0"/>
            <a:ext cx="17430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6081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/>
              <a:t>« Draft » To « </a:t>
            </a:r>
            <a:r>
              <a:rPr lang="fr-BE" dirty="0" err="1"/>
              <a:t>Received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61953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Draft » To « </a:t>
            </a:r>
            <a:r>
              <a:rPr lang="fr-BE" dirty="0" err="1"/>
              <a:t>Received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102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3076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r>
              <a:rPr lang="fr-BE" dirty="0"/>
              <a:t> - </a:t>
            </a:r>
            <a:r>
              <a:rPr lang="fr-BE" dirty="0" err="1"/>
              <a:t>Incoming</a:t>
            </a:r>
            <a:r>
              <a:rPr lang="fr-BE" dirty="0"/>
              <a:t>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103</a:t>
            </a:fld>
            <a:endParaRPr lang="en-B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FE19EF-3BA7-4DB6-B9ED-77377D2D8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005568"/>
            <a:ext cx="9352280" cy="52301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021D08-1FC7-433E-971B-E9A4948AB89D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10201E-543D-4B4C-98EE-ADBB922EE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8925" y="0"/>
            <a:ext cx="17430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0141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r>
              <a:rPr lang="fr-BE" dirty="0"/>
              <a:t> - Inventory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104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EFFAC7-7203-4DCD-BC1A-B534FE950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920751"/>
            <a:ext cx="9362440" cy="52013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E7C8AE-D372-49DC-9401-B3A627D0539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330242-7F44-47D8-8B2F-49DF1DF84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8925" y="0"/>
            <a:ext cx="17430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59908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Draft » To « </a:t>
            </a:r>
            <a:r>
              <a:rPr lang="fr-BE" dirty="0" err="1"/>
              <a:t>Received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105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72360610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805080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8734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20717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260436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5011793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Shipment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Shipment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Received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 (actual)  [Supplier -= Move ; Input Zone += Move]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[Supplier to Input] ; </a:t>
                      </a:r>
                      <a:r>
                        <a:rPr lang="fr-BE" sz="1200" dirty="0"/>
                        <a:t>Draft</a:t>
                      </a:r>
                      <a:r>
                        <a:rPr lang="en-US" sz="1200" dirty="0"/>
                        <a:t> [Input to Storage]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[Supplier to Input] ; Created [Input to Storage]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 [Linked to Purchase Line]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106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Draft » To « </a:t>
            </a:r>
            <a:r>
              <a:rPr lang="fr-BE" dirty="0" err="1"/>
              <a:t>Received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82120665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107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Draft » To « </a:t>
            </a:r>
            <a:r>
              <a:rPr lang="fr-BE" dirty="0" err="1"/>
              <a:t>Received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25C6669F-3F8E-4010-8E7B-0C2D004828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392501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6887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15637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260436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501872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679241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108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00A7FE-540E-497B-97E9-1DA85B179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46150"/>
            <a:ext cx="7162800" cy="18011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2F879E-EA5B-480F-8B58-086781869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47281"/>
            <a:ext cx="6488542" cy="41107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AD6BB5-8A2F-42C2-BB12-97309E9E7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0"/>
            <a:ext cx="1600200" cy="2857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D838B75-7268-40C8-80A0-E015BC5EAD3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0275960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Supplier </a:t>
            </a:r>
            <a:r>
              <a:rPr lang="fr-BE" dirty="0" err="1"/>
              <a:t>Shipments</a:t>
            </a:r>
            <a:r>
              <a:rPr lang="fr-BE" dirty="0"/>
              <a:t> | Supplier </a:t>
            </a:r>
            <a:r>
              <a:rPr lang="fr-BE" dirty="0" err="1"/>
              <a:t>Shipments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109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CB20D9-685E-4657-9DDB-DF091479B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49" y="827315"/>
            <a:ext cx="7892691" cy="18668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CE36F7-636C-4BD7-B861-FF0F1FCDE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49" y="2906423"/>
            <a:ext cx="5484771" cy="30673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100DEB-05D2-4BB8-9F76-0B07865A2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401" y="2906423"/>
            <a:ext cx="5623671" cy="312426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08013ED-2721-40D7-8108-F1C4A7FDC056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3B6CA4-3602-4CC7-87E6-58BB950B3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8925" y="0"/>
            <a:ext cx="17430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12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Product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5501091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110</a:t>
            </a:fld>
            <a:endParaRPr lang="en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739C1F-F7E3-403D-B34F-8ED03A6A1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19162"/>
            <a:ext cx="9089544" cy="30330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7A200E-2DCE-41ED-82DF-3ADA241AC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88802"/>
            <a:ext cx="9048750" cy="2466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AA3980-6330-4C7C-B00A-5FC37A8A65F5}"/>
              </a:ext>
            </a:extLst>
          </p:cNvPr>
          <p:cNvSpPr txBox="1"/>
          <p:nvPr/>
        </p:nvSpPr>
        <p:spPr>
          <a:xfrm>
            <a:off x="9943472" y="4188802"/>
            <a:ext cx="22485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>
                <a:solidFill>
                  <a:srgbClr val="FF0000"/>
                </a:solidFill>
              </a:rPr>
              <a:t>« Supplier </a:t>
            </a:r>
            <a:r>
              <a:rPr lang="fr-BE" dirty="0" err="1">
                <a:solidFill>
                  <a:srgbClr val="FF0000"/>
                </a:solidFill>
              </a:rPr>
              <a:t>Forecast</a:t>
            </a:r>
            <a:r>
              <a:rPr lang="fr-BE" dirty="0">
                <a:solidFill>
                  <a:srgbClr val="FF0000"/>
                </a:solidFill>
              </a:rPr>
              <a:t> </a:t>
            </a:r>
            <a:r>
              <a:rPr lang="fr-BE" dirty="0" err="1">
                <a:solidFill>
                  <a:srgbClr val="FF0000"/>
                </a:solidFill>
              </a:rPr>
              <a:t>Quantity</a:t>
            </a:r>
            <a:r>
              <a:rPr lang="fr-BE" dirty="0">
                <a:solidFill>
                  <a:srgbClr val="FF0000"/>
                </a:solidFill>
              </a:rPr>
              <a:t> » </a:t>
            </a:r>
            <a:r>
              <a:rPr lang="fr-BE" dirty="0" err="1">
                <a:solidFill>
                  <a:srgbClr val="FF0000"/>
                </a:solidFill>
              </a:rPr>
              <a:t>remains</a:t>
            </a:r>
            <a:r>
              <a:rPr lang="fr-BE" dirty="0">
                <a:solidFill>
                  <a:srgbClr val="FF0000"/>
                </a:solidFill>
              </a:rPr>
              <a:t> « -5 », </a:t>
            </a:r>
            <a:r>
              <a:rPr lang="fr-BE" dirty="0" err="1">
                <a:solidFill>
                  <a:srgbClr val="FF0000"/>
                </a:solidFill>
              </a:rPr>
              <a:t>should</a:t>
            </a:r>
            <a:r>
              <a:rPr lang="fr-BE" dirty="0">
                <a:solidFill>
                  <a:srgbClr val="FF0000"/>
                </a:solidFill>
              </a:rPr>
              <a:t> </a:t>
            </a:r>
            <a:r>
              <a:rPr lang="fr-BE" dirty="0" err="1">
                <a:solidFill>
                  <a:srgbClr val="FF0000"/>
                </a:solidFill>
              </a:rPr>
              <a:t>be</a:t>
            </a:r>
            <a:r>
              <a:rPr lang="fr-BE" dirty="0">
                <a:solidFill>
                  <a:srgbClr val="FF0000"/>
                </a:solidFill>
              </a:rPr>
              <a:t> « 0 »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8A4632-0B47-45AA-988A-02F9D4A8487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D14BC4-112A-432F-92D3-092B375C0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7480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111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9A6335-1067-40E8-9B6F-DDF6E0F07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3913"/>
            <a:ext cx="6995160" cy="34148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403775-A32C-4CEB-8079-8D2AF967B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10075"/>
            <a:ext cx="9239250" cy="24479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00E0DBB-08AF-486B-81B7-EFE9C442273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01BF82-8F43-47BD-8FC3-C895F6C7B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3569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112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484B5F-3BD2-4503-B79A-DE3722508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830" y="827314"/>
            <a:ext cx="9242725" cy="27153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A3E3DC-6F57-41EB-911E-E6273C42A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8057" y="0"/>
            <a:ext cx="1800225" cy="41624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5976801-502B-45FA-8B66-F44E1B51758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1695379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Received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0708726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Received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114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19297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115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F99CF6-6B66-4A6D-B6D8-1C97935E4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77900"/>
            <a:ext cx="8324850" cy="55149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5608F6-80F6-46AF-9563-A4A3801090A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7F1772-126E-4CB7-8FE2-19F6B55E0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8925" y="0"/>
            <a:ext cx="17430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9447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116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1BE836-6D27-41F1-A55F-E53AA983C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023620"/>
            <a:ext cx="9164638" cy="53682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52B379-C904-4248-815C-F75DE2DEF25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748951-2346-4922-A0E0-CD09B21A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8925" y="0"/>
            <a:ext cx="17430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2014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117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7DEAE7-E263-4AF3-9C21-3F4BE4ABE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920750"/>
            <a:ext cx="9164638" cy="53240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A9C25A-3A5B-461B-954F-0E98C3736CF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4DD2FC-D338-4C1D-BF7A-0A6540075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8925" y="0"/>
            <a:ext cx="17430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5021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Received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118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76532126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848750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8734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269673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5011793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Shipment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[Input -= Move ; Storage += Move]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[Input to Storage]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[Input to Storage]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 [Linked to Purchase Line]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119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Received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69764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62867631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120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Received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395471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88415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34109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5027956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748747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121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C51C6C-B6DF-41AE-9F10-FEBDEF8CC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48031"/>
            <a:ext cx="8680532" cy="58719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5EE5A5D-3C43-4279-A82E-57EE731668E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DC2762-ACB0-48E8-8C0E-BD69DC649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7925" y="0"/>
            <a:ext cx="212407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634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122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6E401C-B0FA-46DD-9F82-2EE6FF7F8826}"/>
              </a:ext>
            </a:extLst>
          </p:cNvPr>
          <p:cNvSpPr txBox="1"/>
          <p:nvPr/>
        </p:nvSpPr>
        <p:spPr>
          <a:xfrm>
            <a:off x="6968692" y="3873614"/>
            <a:ext cx="49183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Note : The « </a:t>
            </a:r>
            <a:r>
              <a:rPr lang="fr-BE" dirty="0" err="1"/>
              <a:t>Shipment</a:t>
            </a:r>
            <a:r>
              <a:rPr lang="fr-BE" dirty="0"/>
              <a:t> » information </a:t>
            </a:r>
            <a:r>
              <a:rPr lang="fr-BE" dirty="0" err="1"/>
              <a:t>appears</a:t>
            </a:r>
            <a:r>
              <a:rPr lang="fr-BE" dirty="0"/>
              <a:t> to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different</a:t>
            </a:r>
            <a:r>
              <a:rPr lang="fr-BE" dirty="0"/>
              <a:t> </a:t>
            </a:r>
            <a:r>
              <a:rPr lang="fr-BE" dirty="0" err="1"/>
              <a:t>depending</a:t>
            </a:r>
            <a:r>
              <a:rPr lang="fr-BE" dirty="0"/>
              <a:t> on the </a:t>
            </a:r>
            <a:r>
              <a:rPr lang="fr-BE" dirty="0" err="1"/>
              <a:t>linked</a:t>
            </a:r>
            <a:r>
              <a:rPr lang="fr-BE" dirty="0"/>
              <a:t>-by </a:t>
            </a:r>
            <a:r>
              <a:rPr lang="fr-BE" dirty="0" err="1"/>
              <a:t>entity</a:t>
            </a:r>
            <a:r>
              <a:rPr lang="fr-BE" dirty="0"/>
              <a:t> :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From</a:t>
            </a:r>
            <a:r>
              <a:rPr lang="fr-BE" dirty="0"/>
              <a:t> the </a:t>
            </a:r>
            <a:r>
              <a:rPr lang="fr-BE" dirty="0" err="1"/>
              <a:t>viewpoint</a:t>
            </a:r>
            <a:r>
              <a:rPr lang="fr-BE" dirty="0"/>
              <a:t> « Supplier », </a:t>
            </a:r>
            <a:r>
              <a:rPr lang="fr-BE" dirty="0" err="1"/>
              <a:t>there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no « </a:t>
            </a:r>
            <a:r>
              <a:rPr lang="fr-BE" dirty="0" err="1"/>
              <a:t>Shipment</a:t>
            </a:r>
            <a:r>
              <a:rPr lang="fr-BE" dirty="0"/>
              <a:t> » </a:t>
            </a:r>
            <a:r>
              <a:rPr lang="fr-BE" dirty="0" err="1"/>
              <a:t>linked</a:t>
            </a:r>
            <a:r>
              <a:rPr lang="fr-BE" dirty="0"/>
              <a:t>-to </a:t>
            </a:r>
            <a:r>
              <a:rPr lang="fr-BE" dirty="0" err="1"/>
              <a:t>anymore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From</a:t>
            </a:r>
            <a:r>
              <a:rPr lang="fr-BE" dirty="0"/>
              <a:t> the </a:t>
            </a:r>
            <a:r>
              <a:rPr lang="fr-BE" dirty="0" err="1"/>
              <a:t>viewpoint</a:t>
            </a:r>
            <a:r>
              <a:rPr lang="fr-BE" dirty="0"/>
              <a:t> « </a:t>
            </a:r>
            <a:r>
              <a:rPr lang="fr-BE" dirty="0" err="1"/>
              <a:t>Purchase</a:t>
            </a:r>
            <a:r>
              <a:rPr lang="fr-BE" dirty="0"/>
              <a:t> » </a:t>
            </a:r>
            <a:r>
              <a:rPr lang="fr-BE" dirty="0" err="1"/>
              <a:t>there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still</a:t>
            </a:r>
            <a:r>
              <a:rPr lang="fr-BE" dirty="0"/>
              <a:t> a « </a:t>
            </a:r>
            <a:r>
              <a:rPr lang="fr-BE" dirty="0" err="1"/>
              <a:t>Shipment</a:t>
            </a:r>
            <a:r>
              <a:rPr lang="fr-BE" dirty="0"/>
              <a:t> » </a:t>
            </a:r>
            <a:r>
              <a:rPr lang="fr-BE" dirty="0" err="1"/>
              <a:t>linked</a:t>
            </a:r>
            <a:r>
              <a:rPr lang="fr-BE" dirty="0"/>
              <a:t>-to</a:t>
            </a:r>
            <a:endParaRPr lang="en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722268-C99E-4573-A733-28BB9599B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37099"/>
            <a:ext cx="5757867" cy="44209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3A60FF-1AA6-4B7F-B592-4C75DFB6D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7012709" cy="15280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99A639-56B0-497C-A2BD-9C5C824F4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0"/>
            <a:ext cx="1600200" cy="2857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DC65704-3598-4C28-BA84-F0B8987B499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1525736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Supplier </a:t>
            </a:r>
            <a:r>
              <a:rPr lang="fr-BE" dirty="0" err="1"/>
              <a:t>Shipments</a:t>
            </a:r>
            <a:r>
              <a:rPr lang="fr-BE" dirty="0"/>
              <a:t> | Supplier </a:t>
            </a:r>
            <a:r>
              <a:rPr lang="fr-BE" dirty="0" err="1"/>
              <a:t>Shipments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123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FA1D4-9270-4B35-B92C-92274FE5A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66" y="827314"/>
            <a:ext cx="6007431" cy="18595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263B82-244A-4655-891E-76DEE8991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341" y="2856673"/>
            <a:ext cx="5563159" cy="32855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F2949A-E837-4FC2-97B7-5BB4D5B8E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766" y="2856672"/>
            <a:ext cx="5572315" cy="328551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D8B09E-C819-491D-8D93-8F7D37667244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322DD3-9DBC-4F49-B961-4DA8BFD13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8925" y="0"/>
            <a:ext cx="17430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79419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124</a:t>
            </a:fld>
            <a:endParaRPr lang="en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739C1F-F7E3-403D-B34F-8ED03A6A1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919162"/>
            <a:ext cx="9092313" cy="3034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94CC59-1468-45D8-9B3C-E15283D78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944" y="4185956"/>
            <a:ext cx="8982075" cy="21431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10D255-A469-45A9-A89D-4B637AE6A44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460269-F9A2-44D1-98D8-2717E242F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6609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125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9A6335-1067-40E8-9B6F-DDF6E0F07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62012"/>
            <a:ext cx="7346104" cy="3586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7A33A8-3444-4622-9D3C-29384B341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78723"/>
            <a:ext cx="9267825" cy="2171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F98EA4D-727B-4F57-9484-2DFE93FF2BC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C23FC0-B87A-4AA2-8D1D-4BD593C72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8848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126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A967F8-F8EF-42BE-AB21-A71B27670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6964680" cy="3705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CCCFD1-68D4-4DF9-874E-D705532DA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88248"/>
            <a:ext cx="9267825" cy="21621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4A19A45-91D0-400E-BCB1-C82CC48996F6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F43A7F-173D-47F7-9E23-4977B0EF3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9572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127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84D913-9630-4F58-BE4C-2742D9F63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43056"/>
            <a:ext cx="9357852" cy="27736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CB62BB-A73E-46D3-978B-B9167BDF0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8057" y="0"/>
            <a:ext cx="1800225" cy="41624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EFF2915-E497-48BF-BF9F-21A1F17A551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6458936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414C80-3FEB-49F7-A8EC-9C2C596E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</a:t>
            </a:r>
            <a:r>
              <a:rPr lang="fr-BE" dirty="0"/>
              <a:t> - State Changes - </a:t>
            </a:r>
            <a:r>
              <a:rPr lang="fr-BE" dirty="0" err="1"/>
              <a:t>Actual</a:t>
            </a:r>
            <a:r>
              <a:rPr lang="fr-BE" dirty="0"/>
              <a:t> States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592A5-26EA-440E-9779-67D7074C0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0720399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 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29890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« Ante »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373893-17E6-42F0-9217-892629AFA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08840"/>
            <a:ext cx="7673022" cy="55957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A117BB-1949-440E-8823-31340473B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8900" y="0"/>
            <a:ext cx="1943100" cy="43624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47DE451-8DCC-4CDE-B0BC-1D2226103AA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4368197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130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17924605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(1/3)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131</a:t>
            </a:fld>
            <a:endParaRPr lang="en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36019F-5BC1-4C51-9078-7F03F07ED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163" y="854928"/>
            <a:ext cx="7672700" cy="60030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879A94-8546-43D8-9A83-D0C78EA4F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5" y="0"/>
            <a:ext cx="1781175" cy="3086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D5633A5-4BB1-4D7A-9180-2E74A98E4C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5087299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(2/3)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132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2D715B-251E-4F53-B112-0058C0DF5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35628"/>
            <a:ext cx="9164782" cy="2964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877939-F969-4895-9543-542D28D16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5" y="0"/>
            <a:ext cx="1781175" cy="3086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1460D2-5E17-4D59-8726-6185561F919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366647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(3/3)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133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CDE26-06F4-417B-A346-837AFC0A4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32900"/>
            <a:ext cx="7107072" cy="6025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F986BC-B722-4177-8028-FDFB79F6C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5" y="0"/>
            <a:ext cx="1781175" cy="3086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D60690-93FF-4057-AD30-D5D8264EAC4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1691501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</a:t>
            </a:r>
            <a:r>
              <a:rPr lang="fr-BE" dirty="0"/>
              <a:t> Lines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134</a:t>
            </a:fld>
            <a:endParaRPr lang="en-B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DEFD43-FBAD-4492-A8CF-2AD439FBDEAD}"/>
              </a:ext>
            </a:extLst>
          </p:cNvPr>
          <p:cNvSpPr txBox="1"/>
          <p:nvPr/>
        </p:nvSpPr>
        <p:spPr>
          <a:xfrm>
            <a:off x="838200" y="862198"/>
            <a:ext cx="923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Supplier </a:t>
            </a:r>
            <a:r>
              <a:rPr lang="fr-BE" dirty="0" err="1"/>
              <a:t>Invoice</a:t>
            </a:r>
            <a:r>
              <a:rPr lang="fr-BE" dirty="0"/>
              <a:t> Lines » are </a:t>
            </a:r>
            <a:r>
              <a:rPr lang="fr-BE" dirty="0" err="1"/>
              <a:t>referenced</a:t>
            </a:r>
            <a:r>
              <a:rPr lang="fr-BE" dirty="0"/>
              <a:t> to help </a:t>
            </a:r>
            <a:r>
              <a:rPr lang="fr-BE" dirty="0" err="1"/>
              <a:t>build</a:t>
            </a:r>
            <a:r>
              <a:rPr lang="fr-BE" dirty="0"/>
              <a:t> the « Supplier </a:t>
            </a:r>
            <a:r>
              <a:rPr lang="fr-BE" dirty="0" err="1"/>
              <a:t>Invoice</a:t>
            </a:r>
            <a:r>
              <a:rPr lang="fr-BE" dirty="0"/>
              <a:t> »</a:t>
            </a:r>
            <a:endParaRPr lang="en-BE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151F8F-642E-45D1-B84C-2EA50FA94BFF}"/>
              </a:ext>
            </a:extLst>
          </p:cNvPr>
          <p:cNvCxnSpPr>
            <a:cxnSpLocks/>
          </p:cNvCxnSpPr>
          <p:nvPr/>
        </p:nvCxnSpPr>
        <p:spPr>
          <a:xfrm>
            <a:off x="5195888" y="3144025"/>
            <a:ext cx="0" cy="9056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B6C3C6F-443B-463A-81B9-CC45B87F9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49724"/>
            <a:ext cx="8715373" cy="16937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3E2A4C-7177-4BFC-9821-E1D45982D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2" y="1408981"/>
            <a:ext cx="8715372" cy="17247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4C2033-BA73-4913-A258-ACF6AF4CC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0825" y="0"/>
            <a:ext cx="1781175" cy="3086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932C92C-E5C7-43CF-984B-F6F90ABF1FD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3557730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135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1961978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063534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8734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269673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5011793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Shipment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Invoice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[Input -= Move ; Storage += Move]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[Input to Storage]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[Input to Storage]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; </a:t>
                      </a:r>
                      <a:r>
                        <a:rPr lang="en-US" sz="1200" dirty="0"/>
                        <a:t>Linked to Invoice Line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Linked to Invoice [Linked to Purchase Line]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136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22892205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137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91919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6887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269673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501872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766456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138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F5142F-BE81-45C2-94B9-12F2342DC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35845"/>
            <a:ext cx="8555661" cy="57199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CA4D4A-DD36-46D1-A129-B03E1D394E0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4BAEF6-1395-4E32-B3D9-03463178E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7925" y="0"/>
            <a:ext cx="212407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89474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139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396E8A-A9E4-4FD3-B3AE-90E2C2E0B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6643255" cy="15192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C9AA79-D30C-4B5B-A04C-1C1858E1D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38401"/>
            <a:ext cx="5592097" cy="43777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003BCE-DE5A-4A8F-BBD7-272FBEE52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0"/>
            <a:ext cx="1600200" cy="2857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0F5D740-F3B3-4539-B9DF-D28B9BBC56B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90995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FA648B-2991-4BFE-B287-287E9EE82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22915"/>
            <a:ext cx="4861560" cy="6008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2245A4-9983-470C-A1BB-ECB07854E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922914"/>
            <a:ext cx="4385187" cy="33006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E68D87-1271-4C95-B778-40B406220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8900" y="0"/>
            <a:ext cx="1943100" cy="43624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98B3537-4EB5-421A-B0E3-8F2014ADB256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5977722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140</a:t>
            </a:fld>
            <a:endParaRPr lang="en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36019F-5BC1-4C51-9078-7F03F07ED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163" y="854928"/>
            <a:ext cx="7672700" cy="60030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A3482D-D65E-44DB-B139-30001A146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5" y="0"/>
            <a:ext cx="1781175" cy="3086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F6D05AA-F8B1-48A1-AA9C-EB7E71E78A9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008670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</a:t>
            </a:r>
            <a:r>
              <a:rPr lang="fr-BE" dirty="0"/>
              <a:t> Lines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141</a:t>
            </a:fld>
            <a:endParaRPr lang="en-B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DEFD43-FBAD-4492-A8CF-2AD439FBDEAD}"/>
              </a:ext>
            </a:extLst>
          </p:cNvPr>
          <p:cNvSpPr txBox="1"/>
          <p:nvPr/>
        </p:nvSpPr>
        <p:spPr>
          <a:xfrm>
            <a:off x="838200" y="862198"/>
            <a:ext cx="923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Supplier </a:t>
            </a:r>
            <a:r>
              <a:rPr lang="fr-BE" dirty="0" err="1"/>
              <a:t>Invoice</a:t>
            </a:r>
            <a:r>
              <a:rPr lang="fr-BE" dirty="0"/>
              <a:t> Lines » are </a:t>
            </a:r>
            <a:r>
              <a:rPr lang="fr-BE" dirty="0" err="1"/>
              <a:t>referenced</a:t>
            </a:r>
            <a:r>
              <a:rPr lang="fr-BE" dirty="0"/>
              <a:t> to help </a:t>
            </a:r>
            <a:r>
              <a:rPr lang="fr-BE" dirty="0" err="1"/>
              <a:t>build</a:t>
            </a:r>
            <a:r>
              <a:rPr lang="fr-BE" dirty="0"/>
              <a:t> the « Supplier </a:t>
            </a:r>
            <a:r>
              <a:rPr lang="fr-BE" dirty="0" err="1"/>
              <a:t>Invoice</a:t>
            </a:r>
            <a:r>
              <a:rPr lang="fr-BE" dirty="0"/>
              <a:t> »</a:t>
            </a:r>
            <a:endParaRPr lang="en-BE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151F8F-642E-45D1-B84C-2EA50FA94BFF}"/>
              </a:ext>
            </a:extLst>
          </p:cNvPr>
          <p:cNvCxnSpPr>
            <a:cxnSpLocks/>
          </p:cNvCxnSpPr>
          <p:nvPr/>
        </p:nvCxnSpPr>
        <p:spPr>
          <a:xfrm>
            <a:off x="5195888" y="3144025"/>
            <a:ext cx="0" cy="9056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B6C3C6F-443B-463A-81B9-CC45B87F9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49724"/>
            <a:ext cx="8715373" cy="16937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3E2A4C-7177-4BFC-9821-E1D45982D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2" y="1408981"/>
            <a:ext cx="8715372" cy="17247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9C5961-152D-42D2-935C-C12A81306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0825" y="0"/>
            <a:ext cx="1781175" cy="3086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C1A4848-C7D6-4617-A574-4BFC059EB89D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1861348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</a:t>
            </a:r>
            <a:r>
              <a:rPr lang="fr-BE" dirty="0" err="1"/>
              <a:t>Validated</a:t>
            </a:r>
            <a:r>
              <a:rPr lang="fr-BE" dirty="0"/>
              <a:t> » 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4093156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</a:t>
            </a:r>
            <a:r>
              <a:rPr lang="fr-BE" dirty="0" err="1"/>
              <a:t>Validated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143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8816475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144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5A7F2C-E032-4FCF-99D1-936A16291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3"/>
            <a:ext cx="6899787" cy="6029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6BCA06-FBF4-49BF-926F-AD3693D04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5" y="0"/>
            <a:ext cx="1781175" cy="3086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2053C21-DA9B-487C-B517-31EAD30CB384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67420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145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6E26C5-AC59-472B-99A7-0527F4DDA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937946"/>
            <a:ext cx="7419503" cy="58124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12B7C1-4999-400C-A85B-83161597A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5" y="0"/>
            <a:ext cx="1781175" cy="3086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F44F32F-DC8E-48E5-8A90-5D7D1C092A1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0220162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</a:t>
            </a:r>
            <a:r>
              <a:rPr lang="fr-BE" dirty="0" err="1"/>
              <a:t>Validated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146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0500649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283114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8734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2059709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221757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[Payable = -6]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Shipment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Invoice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[Input -= Move ; Storage += Move]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[Input to Storage]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[Input to Storage]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Validated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; </a:t>
                      </a:r>
                      <a:r>
                        <a:rPr lang="en-US" sz="1200" dirty="0"/>
                        <a:t>Linked to Invoice Line ; Linked to Lines to pay ; Payable amount set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Linked to Invoice [Linked to Purchase Line]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Not Visible </a:t>
                      </a:r>
                      <a:r>
                        <a:rPr lang="fr-BE" sz="1200" b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whereas</a:t>
                      </a:r>
                      <a:r>
                        <a:rPr lang="fr-BE" sz="12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visible as part of </a:t>
                      </a:r>
                      <a:r>
                        <a:rPr lang="fr-BE" sz="1200" b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Invoice</a:t>
                      </a:r>
                      <a:r>
                        <a:rPr lang="fr-BE" sz="12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and </a:t>
                      </a:r>
                      <a:r>
                        <a:rPr lang="fr-BE" sz="1200" b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Accounting</a:t>
                      </a:r>
                      <a:r>
                        <a:rPr lang="fr-BE" sz="12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Journal (?)</a:t>
                      </a:r>
                      <a:endParaRPr lang="en-BE" sz="12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147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Draft » To « </a:t>
            </a:r>
            <a:r>
              <a:rPr lang="fr-BE" dirty="0" err="1"/>
              <a:t>Validated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9606962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148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Draft » To « </a:t>
            </a:r>
            <a:r>
              <a:rPr lang="fr-BE" dirty="0" err="1"/>
              <a:t>Validated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292172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6887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2068946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219447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 ; Journal « </a:t>
                      </a:r>
                      <a:r>
                        <a:rPr lang="fr-BE" sz="1200" dirty="0" err="1"/>
                        <a:t>Expense</a:t>
                      </a:r>
                      <a:r>
                        <a:rPr lang="fr-BE" sz="1200" dirty="0"/>
                        <a:t> » for </a:t>
                      </a:r>
                      <a:r>
                        <a:rPr lang="fr-BE" sz="1200" dirty="0" err="1"/>
                        <a:t>Period</a:t>
                      </a:r>
                      <a:r>
                        <a:rPr lang="fr-BE" sz="1200" dirty="0"/>
                        <a:t> 1st Quarter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6011 &amp;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6011 &amp;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6011]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636116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149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47773-F0EA-475A-A405-5934E1778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8207477" cy="18267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79F55-136D-403B-B2ED-4C03704DF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708638"/>
            <a:ext cx="6490101" cy="39379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CBB5E8E-3A57-4896-9173-550EF5ED2AD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D97FE4-6A94-4BAC-8F97-5B0A46BF8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7925" y="0"/>
            <a:ext cx="212407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094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« Post »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5D2CB4-2463-441D-B92D-98354290A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6486236" cy="59236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14E81C-85A9-48AF-9457-B166C496D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8900" y="0"/>
            <a:ext cx="1943100" cy="43624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833C29-4AE6-44F8-BD71-47E1DD8F843D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7626766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150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E68037-CAA4-4E67-AFBF-1D0128821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53940"/>
            <a:ext cx="6211642" cy="45040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EBA69A-8992-46E5-A08A-ED088D036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7086600" cy="1495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62758C-C58E-4A48-A31E-4D111AC22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0"/>
            <a:ext cx="1600200" cy="2857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E127F58-3D51-4E7B-8006-096D950D173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8066804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(SUP01)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151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8E55E6-AA81-4D26-8D96-866FB2532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78032"/>
            <a:ext cx="5014453" cy="41274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712438-E372-45EB-89D4-B9CBB5C5D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0231"/>
            <a:ext cx="7831855" cy="1618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2E8115-57F3-4B0F-84EA-55EB7A553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0825" y="0"/>
            <a:ext cx="1781175" cy="30861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CAD9D9-82A3-4BE9-B5A2-F4E43C970C9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3139083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(SUP01)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152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24045E-2E0F-4B45-8895-30806EC55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827314"/>
            <a:ext cx="7179525" cy="59231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CAE585-F1B9-4805-A182-034C449A4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5" y="0"/>
            <a:ext cx="1781175" cy="30861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CB9613A-BD79-48A7-AFC9-E2312C35B83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1322945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7 - </a:t>
            </a:r>
            <a:r>
              <a:rPr lang="fr-BE" dirty="0" err="1"/>
              <a:t>Invoice</a:t>
            </a:r>
            <a:r>
              <a:rPr lang="fr-BE" dirty="0"/>
              <a:t> Lines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153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A87C9-412B-4EDE-9261-60BEC506B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04824"/>
            <a:ext cx="8896350" cy="2228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E38586-CA7B-4F9F-A674-7FBDFAEA1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5" y="0"/>
            <a:ext cx="1781175" cy="3086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3DBA973-DF7F-47FE-AD51-F2922487C9A4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1110524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154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7C5267-302F-45D2-A2EF-A27C6590C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20244"/>
            <a:ext cx="9749298" cy="2174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4E8428-03D7-4028-BEA3-37A286152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70883"/>
            <a:ext cx="9013723" cy="17233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7956A0-E379-4417-92E1-100DE36EB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ADB0B67-D815-4DFF-A40A-E4B2E2902C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8705737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155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F4C295-E000-47B6-B8FE-809190FD9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8991231" cy="4210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49715B-EE27-468B-A399-F8EEB0C14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E2960C7-6101-4C58-8B49-59D06BFD552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60655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156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A40390-063B-4D7C-85DE-044073F29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54" y="2647510"/>
            <a:ext cx="7517069" cy="41029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253D16-FE56-48A8-9451-BB56E2EA3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54" y="827314"/>
            <a:ext cx="8701549" cy="1759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CBE6BD-D665-486E-B6CF-FC78729D8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8B4BFA7-5B92-4B6D-B948-5F10A0F023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9698528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157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F726C8-84F4-488E-B0EA-8B7F514E0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242" y="3970664"/>
            <a:ext cx="10611749" cy="23889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D1F2D2-F6B4-46D6-9888-BE2249821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42" y="1192439"/>
            <a:ext cx="5362575" cy="1847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301C70-6A58-4A30-9DE9-01953CD54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67B635D-A809-4AE6-A3D7-605412779CB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373188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13 - General </a:t>
            </a:r>
            <a:r>
              <a:rPr lang="fr-BE" dirty="0" err="1"/>
              <a:t>Ledger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158</a:t>
            </a:fld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DE1014-A790-43B3-B006-CC967C08F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0113"/>
            <a:ext cx="9338187" cy="31392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F76EE3-7E73-48C3-B326-08F299079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68124"/>
            <a:ext cx="9338187" cy="5295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7FA3BCA-87B9-4F87-8E2F-D836EF18C6A6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BDFCEB-F38C-4E2E-AF9B-DA9E1D6F5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4625" y="0"/>
            <a:ext cx="18573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6316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159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ECC830-5FDA-4B0A-B3A5-58DDCC94E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9322988" cy="51900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7C78A3-B606-4EA1-9A60-A14C7AC1D51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1CA0DB-4D46-496F-943B-E56FBD6AC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25" y="0"/>
            <a:ext cx="18573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4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Product &amp; Variant </a:t>
            </a:r>
            <a:r>
              <a:rPr lang="fr-BE" dirty="0" err="1"/>
              <a:t>Creation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4148014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160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E82FC2-07D3-4A4D-9B75-DCAB2DCB5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9216320" cy="4108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F4B832-2997-4829-B352-FC1C6DFCD65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44F731-0B1F-4C23-A83D-1B800C814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25" y="0"/>
            <a:ext cx="18573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3546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15 - </a:t>
            </a:r>
            <a:r>
              <a:rPr lang="fr-BE" dirty="0" err="1"/>
              <a:t>Income</a:t>
            </a:r>
            <a:r>
              <a:rPr lang="fr-BE" dirty="0"/>
              <a:t> </a:t>
            </a:r>
            <a:r>
              <a:rPr lang="fr-BE" dirty="0" err="1"/>
              <a:t>statement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161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D1E83E-64DB-4149-A133-6D539AEEC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88837"/>
            <a:ext cx="9107612" cy="40371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838665-0F5C-4E88-B922-80CF890720C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D97D1C-9C37-4A44-861A-04A012FDA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25" y="0"/>
            <a:ext cx="18573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1222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16 - General Journal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162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13D0C9-8062-4DAC-AE59-A210F2E9D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38686"/>
            <a:ext cx="8210550" cy="3286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ADB740-580C-4DD5-8256-E45AE16D3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476793" y="2469282"/>
            <a:ext cx="6184490" cy="12459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029172-2566-4973-A3F7-D52FDCA2A98D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9065246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Validated</a:t>
            </a:r>
            <a:r>
              <a:rPr lang="fr-BE" dirty="0"/>
              <a:t> » to State « </a:t>
            </a:r>
            <a:r>
              <a:rPr lang="fr-BE" dirty="0" err="1"/>
              <a:t>Posted</a:t>
            </a:r>
            <a:r>
              <a:rPr lang="fr-BE" dirty="0"/>
              <a:t> » 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9221444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BBD34F-51E1-4689-A241-BAA80B9B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FFB5A-BF54-4D0A-8DD5-82CC25E4D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164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2FCCA5-2796-477D-86BA-4A809E608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6368"/>
            <a:ext cx="8124972" cy="53240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36F570-420E-45F0-8DCB-3FDAC75BBDE2}"/>
              </a:ext>
            </a:extLst>
          </p:cNvPr>
          <p:cNvSpPr txBox="1"/>
          <p:nvPr/>
        </p:nvSpPr>
        <p:spPr>
          <a:xfrm>
            <a:off x="838200" y="995963"/>
            <a:ext cx="835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https://www.accountingtools.com/articles/what-is-posting-in-accounting.html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12FF2C-EDCD-4C62-AAF8-D00CD9307E0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3294732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Validated</a:t>
            </a:r>
            <a:r>
              <a:rPr lang="fr-BE" dirty="0"/>
              <a:t> » to State « </a:t>
            </a:r>
            <a:r>
              <a:rPr lang="fr-BE" dirty="0" err="1"/>
              <a:t>Posted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165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8117887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166</a:t>
            </a:fld>
            <a:endParaRPr lang="en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1F62DA-F456-4E26-8246-9B225AE3EB0E}"/>
              </a:ext>
            </a:extLst>
          </p:cNvPr>
          <p:cNvSpPr txBox="1"/>
          <p:nvPr/>
        </p:nvSpPr>
        <p:spPr>
          <a:xfrm>
            <a:off x="9134168" y="3580247"/>
            <a:ext cx="26743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Notice </a:t>
            </a:r>
            <a:r>
              <a:rPr lang="fr-BE" dirty="0" err="1"/>
              <a:t>that</a:t>
            </a:r>
            <a:r>
              <a:rPr lang="fr-BE" dirty="0"/>
              <a:t> the « Post » </a:t>
            </a:r>
            <a:r>
              <a:rPr lang="fr-BE" dirty="0" err="1"/>
              <a:t>operation</a:t>
            </a:r>
            <a:r>
              <a:rPr lang="fr-BE" dirty="0"/>
              <a:t> </a:t>
            </a:r>
            <a:r>
              <a:rPr lang="fr-BE" dirty="0" err="1"/>
              <a:t>could</a:t>
            </a:r>
            <a:r>
              <a:rPr lang="fr-BE" dirty="0"/>
              <a:t> have been </a:t>
            </a:r>
            <a:r>
              <a:rPr lang="fr-BE" dirty="0" err="1"/>
              <a:t>performed</a:t>
            </a:r>
            <a:r>
              <a:rPr lang="fr-BE" dirty="0"/>
              <a:t> on the « </a:t>
            </a:r>
            <a:r>
              <a:rPr lang="fr-BE" dirty="0" err="1"/>
              <a:t>Account</a:t>
            </a:r>
            <a:r>
              <a:rPr lang="fr-BE" dirty="0"/>
              <a:t> Move » screen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206666-BE00-4A91-A87B-0B27B9079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4567"/>
            <a:ext cx="8185692" cy="58458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65AEC-7A43-4F43-9FE5-F3F9623CE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5" y="0"/>
            <a:ext cx="1781175" cy="3086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C8204AF-707F-4A4A-A060-BB23AB0FF3D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6754446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167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512AAB-757F-45AC-BEB0-2764A7BAA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47123"/>
            <a:ext cx="8715556" cy="41263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933249-B3CC-437F-8252-C873D56BB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5" y="0"/>
            <a:ext cx="1781175" cy="30861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785382-68DC-4C89-8649-D8D2E900844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8516758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Validated</a:t>
            </a:r>
            <a:r>
              <a:rPr lang="fr-BE" dirty="0"/>
              <a:t> » to State « </a:t>
            </a:r>
            <a:r>
              <a:rPr lang="fr-BE" dirty="0" err="1"/>
              <a:t>Posted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168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7982478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552554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8734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260437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5021029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Shipment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Invoice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[Input -= Move ; Storage += Move]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[Input to Storage]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[Input to Storage]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; </a:t>
                      </a:r>
                      <a:r>
                        <a:rPr lang="en-US" sz="1200" dirty="0"/>
                        <a:t>Linked to Invoice Line ; Linked to Lines to pay ; Payable amount set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Linked to Invoice [Linked to Purchase Line]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Not Visible </a:t>
                      </a:r>
                      <a:r>
                        <a:rPr lang="fr-BE" sz="1200" b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whereas</a:t>
                      </a:r>
                      <a:r>
                        <a:rPr lang="fr-BE" sz="12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visible as part of </a:t>
                      </a:r>
                      <a:r>
                        <a:rPr lang="fr-BE" sz="1200" b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Invoice</a:t>
                      </a:r>
                      <a:r>
                        <a:rPr lang="fr-BE" sz="12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and </a:t>
                      </a:r>
                      <a:r>
                        <a:rPr lang="fr-BE" sz="1200" b="1" dirty="0" err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Accounting</a:t>
                      </a:r>
                      <a:r>
                        <a:rPr lang="fr-BE" sz="12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Journal (?)</a:t>
                      </a:r>
                      <a:endParaRPr lang="en-BE" sz="12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169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Validated</a:t>
            </a:r>
            <a:r>
              <a:rPr lang="fr-BE" dirty="0"/>
              <a:t> » To « </a:t>
            </a:r>
            <a:r>
              <a:rPr lang="fr-BE" dirty="0" err="1"/>
              <a:t>Posted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949850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r>
              <a:rPr lang="fr-BE" dirty="0"/>
              <a:t> « Product PROD01 » &amp; « Variant VA01 »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</a:t>
            </a:fld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E2DB72-C5BD-4971-AA78-417AE67B2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938707"/>
            <a:ext cx="7008781" cy="56348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6C1987-A788-4250-844A-A923122FC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875" y="3485289"/>
            <a:ext cx="3904268" cy="29727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C44E13-DA7A-4B39-8AC0-3268A425348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130559-112F-4C67-8DD1-E6119876C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1825" y="0"/>
            <a:ext cx="140017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6687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170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Invoices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Validated</a:t>
            </a:r>
            <a:r>
              <a:rPr lang="fr-BE" dirty="0"/>
              <a:t> » To « </a:t>
            </a:r>
            <a:r>
              <a:rPr lang="fr-BE" dirty="0" err="1"/>
              <a:t>Posted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983639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6887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260437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5027956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 ; Journal « </a:t>
                      </a:r>
                      <a:r>
                        <a:rPr lang="fr-BE" sz="1200" dirty="0" err="1"/>
                        <a:t>Expense</a:t>
                      </a:r>
                      <a:r>
                        <a:rPr lang="fr-BE" sz="1200" dirty="0"/>
                        <a:t> » for Q1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6011 &amp;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6011]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111288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171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1020F-D01F-4EEE-A8C1-4C78EC354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45651"/>
            <a:ext cx="8777748" cy="19840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CE367C-234D-4C09-9769-2050B91F3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929663"/>
            <a:ext cx="8305627" cy="3928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AFE26E-0EED-43AF-BF2A-227EE97A8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0"/>
            <a:ext cx="1600200" cy="2857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8B4AEE3-F6AD-4224-9B4D-DA183E2119C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2834086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(SUP01)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172</a:t>
            </a:fld>
            <a:endParaRPr lang="en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1F62DA-F456-4E26-8246-9B225AE3EB0E}"/>
              </a:ext>
            </a:extLst>
          </p:cNvPr>
          <p:cNvSpPr txBox="1"/>
          <p:nvPr/>
        </p:nvSpPr>
        <p:spPr>
          <a:xfrm>
            <a:off x="9134168" y="3580247"/>
            <a:ext cx="26743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Notice </a:t>
            </a:r>
            <a:r>
              <a:rPr lang="fr-BE" dirty="0" err="1"/>
              <a:t>that</a:t>
            </a:r>
            <a:r>
              <a:rPr lang="fr-BE" dirty="0"/>
              <a:t> the « Post » </a:t>
            </a:r>
            <a:r>
              <a:rPr lang="fr-BE" dirty="0" err="1"/>
              <a:t>operation</a:t>
            </a:r>
            <a:r>
              <a:rPr lang="fr-BE" dirty="0"/>
              <a:t> </a:t>
            </a:r>
            <a:r>
              <a:rPr lang="fr-BE" dirty="0" err="1"/>
              <a:t>could</a:t>
            </a:r>
            <a:r>
              <a:rPr lang="fr-BE" dirty="0"/>
              <a:t> have been </a:t>
            </a:r>
            <a:r>
              <a:rPr lang="fr-BE" dirty="0" err="1"/>
              <a:t>performed</a:t>
            </a:r>
            <a:r>
              <a:rPr lang="fr-BE" dirty="0"/>
              <a:t> on the « </a:t>
            </a:r>
            <a:r>
              <a:rPr lang="fr-BE" dirty="0" err="1"/>
              <a:t>Account</a:t>
            </a:r>
            <a:r>
              <a:rPr lang="fr-BE" dirty="0"/>
              <a:t> Move » screen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206666-BE00-4A91-A87B-0B27B9079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4567"/>
            <a:ext cx="8185692" cy="58458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013E0B-8C8F-4AB2-9E5B-3C1BC8308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5" y="0"/>
            <a:ext cx="1781175" cy="3086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4FFFF48-599C-4B17-8B08-652B82A9602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920582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(SUP01)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173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512AAB-757F-45AC-BEB0-2764A7BAA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47123"/>
            <a:ext cx="8715556" cy="41263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956386-C994-4E94-93A6-049C452C6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5" y="0"/>
            <a:ext cx="1781175" cy="30861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1C154C3-B528-4A78-8CC3-DC90D316DD1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4003047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8 - Lines to </a:t>
            </a:r>
            <a:r>
              <a:rPr lang="fr-BE" dirty="0" err="1"/>
              <a:t>Pay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174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568C71-547E-4988-9316-C9FF73775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409" y="0"/>
            <a:ext cx="1952625" cy="4086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B83459-FE69-430D-BD85-F25220280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54344"/>
            <a:ext cx="8820150" cy="2628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8C80A2C-D46E-4D90-A314-D3F34CA694B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179004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175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A2F306-9D30-4041-AE2C-5CFF18910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7391400" cy="16361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E8C5AD-5979-4BF7-B657-A85428F33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59" y="2543339"/>
            <a:ext cx="6713545" cy="43146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897A88-A221-4894-9D7A-3CEF4E6B1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E7E6AC-F920-4BAA-B6ED-E8BEF433D73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4899970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176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74FFEA-7D3F-41EA-9AA3-BE59DA4A4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54" y="827314"/>
            <a:ext cx="7517069" cy="1636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D06DB7-BF5D-4C70-954D-ABF6E2B14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54" y="2463472"/>
            <a:ext cx="7511486" cy="43945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63E19B-6BA2-47D4-AD47-B4E57B3BC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04B87B0-D94E-4EC0-B393-98F364BCDE6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4989947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177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9693FD-E71F-44A9-B671-789502D15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85169"/>
            <a:ext cx="5324475" cy="1790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A500C3-DA5A-4407-B0EF-1C9F7D57F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07" y="4126830"/>
            <a:ext cx="11157155" cy="20765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2C6CFC-D6AB-4E60-BE1B-B4E3638E5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F84631-51DA-402E-84C1-714D819BAD6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8843531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414C80-3FEB-49F7-A8EC-9C2C596E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Payment</a:t>
            </a:r>
            <a:r>
              <a:rPr lang="fr-BE" dirty="0"/>
              <a:t> - State Changes - </a:t>
            </a:r>
            <a:r>
              <a:rPr lang="fr-BE" dirty="0" err="1"/>
              <a:t>Actual</a:t>
            </a:r>
            <a:r>
              <a:rPr lang="fr-BE" dirty="0"/>
              <a:t> States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592A5-26EA-440E-9779-67D7074C0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9915629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10E4C-E154-4D17-AD23-604AB3E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Payment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50FFF0-A3FA-42F4-B8B4-F41FEDC441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E2466-A85C-4614-8562-0C14218F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49853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r>
              <a:rPr lang="fr-BE" dirty="0"/>
              <a:t> « Product PROD01 » &amp; « Variant VA01 »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</a:t>
            </a:fld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625DE6-7546-4346-AC1E-644BADA92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66994"/>
            <a:ext cx="6306718" cy="59910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FFB405-1E48-45EA-A78D-9ED767ACEB0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1EE4CD-7294-4AF7-9667-5AEDFDBFA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1825" y="0"/>
            <a:ext cx="140017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46125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10E4C-E154-4D17-AD23-604AB3E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Payment</a:t>
            </a:r>
            <a:br>
              <a:rPr lang="fr-BE" dirty="0"/>
            </a:br>
            <a:r>
              <a:rPr lang="fr-BE" dirty="0" err="1"/>
              <a:t>Precondition</a:t>
            </a:r>
            <a:r>
              <a:rPr lang="fr-BE" dirty="0"/>
              <a:t>	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2666CB-445F-4E28-B6CD-2A5ADB0DC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E2466-A85C-4614-8562-0C14218F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8520329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Invoice</a:t>
            </a:r>
            <a:r>
              <a:rPr lang="fr-BE" dirty="0"/>
              <a:t> </a:t>
            </a:r>
            <a:r>
              <a:rPr lang="fr-BE" dirty="0" err="1"/>
              <a:t>Payment</a:t>
            </a:r>
            <a:r>
              <a:rPr lang="fr-BE" dirty="0"/>
              <a:t> Method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181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7031DF-FD1E-44FE-BC8C-E6C37DCE7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5" y="0"/>
            <a:ext cx="2428875" cy="3429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EAEC29-FE67-4433-A26C-BD0DEE12A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628" y="3578984"/>
            <a:ext cx="5567934" cy="26745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BEED04-C3FE-4988-BF54-FB902D8C5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578984"/>
            <a:ext cx="5522458" cy="26745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D87400-83F0-4315-A62B-78D9CFCAC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977298"/>
            <a:ext cx="8562975" cy="18859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7CBD7E1-9773-46F7-BF53-5A7B7F9CEB7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5524690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10E4C-E154-4D17-AD23-604AB3E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Payment</a:t>
            </a:r>
            <a:br>
              <a:rPr lang="fr-BE" dirty="0"/>
            </a:br>
            <a:r>
              <a:rPr lang="fr-BE" dirty="0"/>
              <a:t>Action	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2666CB-445F-4E28-B6CD-2A5ADB0DC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E2466-A85C-4614-8562-0C14218F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350130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183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0EBE84-0D13-4323-8874-B4896EB3B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026" y="2718692"/>
            <a:ext cx="8608414" cy="4139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A8644F-27D3-4D9F-A61C-E86B50F72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026" y="838199"/>
            <a:ext cx="3917167" cy="17526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339813-6B64-4D47-A8FE-47A05FAB1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0825" y="0"/>
            <a:ext cx="1781175" cy="30861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247CAF0-B818-4675-8AAB-3AB98C2EEE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9078009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Invoice</a:t>
            </a:r>
            <a:r>
              <a:rPr lang="fr-BE" dirty="0"/>
              <a:t>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184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CB1231-1790-4FC3-BBC1-083D93512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8898510" cy="49737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2F9ED4-8686-4F64-A2A5-C87EE9EDB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5" y="0"/>
            <a:ext cx="1781175" cy="3086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A59611-32AB-414E-863E-DECAD2928D36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5824436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10E4C-E154-4D17-AD23-604AB3E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Payment</a:t>
            </a:r>
            <a:br>
              <a:rPr lang="fr-BE" dirty="0"/>
            </a:br>
            <a:r>
              <a:rPr lang="fr-BE" dirty="0"/>
              <a:t>Impact	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2666CB-445F-4E28-B6CD-2A5ADB0DC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E2466-A85C-4614-8562-0C14218F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9961732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197731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8734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2752437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5529029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[Payable = 0]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Shipment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Invoice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[Input -= Move ; Storage += Move]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[Input to Storage]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[Input to Storage]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Paid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; </a:t>
                      </a:r>
                      <a:r>
                        <a:rPr lang="en-US" sz="1200" dirty="0"/>
                        <a:t>Linked to Invoice Line ; Linked to Lines to pay ; Payable amount set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Linked to Invoice [Linked to Purchase Line]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186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Payment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0587843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187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Payment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023983"/>
              </p:ext>
            </p:extLst>
          </p:nvPr>
        </p:nvGraphicFramePr>
        <p:xfrm>
          <a:off x="850349" y="1038629"/>
          <a:ext cx="10901680" cy="2651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6887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2752437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5535956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 ;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5311 - 4011]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 ;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5311 - 4011]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 ; Journal « </a:t>
                      </a:r>
                      <a:r>
                        <a:rPr lang="fr-BE" sz="1200" dirty="0" err="1"/>
                        <a:t>Expense</a:t>
                      </a:r>
                      <a:r>
                        <a:rPr lang="fr-BE" sz="1200" dirty="0"/>
                        <a:t> » for Q1</a:t>
                      </a:r>
                      <a:br>
                        <a:rPr lang="fr-BE" sz="1200" dirty="0"/>
                      </a:b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5311 - 4011] ; Journal « Cash » for Q1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6011 &amp; 4011] ; </a:t>
                      </a: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[Move Lines : 5311 - 4011]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4011] ;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5311 - 4011]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6011]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6011 - 4011] ;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5311 - 4011]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892875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188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AA256F-F98B-4718-A811-766AE8872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827314"/>
            <a:ext cx="7152830" cy="17650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7307CF-141B-4E37-8901-91C78FFF8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232" y="2684462"/>
            <a:ext cx="5188352" cy="4173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584F8A-51C7-4594-9C63-342027A40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584" y="2670935"/>
            <a:ext cx="5592353" cy="42005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4515D96-2204-47C0-B1AA-0506B6B70FD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5213E5-127E-4B48-8785-5A2FC95617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7925" y="0"/>
            <a:ext cx="212407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6822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189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B82E98-DD29-47AF-8A9D-08AAE295D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71468"/>
            <a:ext cx="6139932" cy="4386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80F851-A2AE-4B87-BAB4-58C758780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74017"/>
            <a:ext cx="5444613" cy="1548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0FD820-8B7E-4FD1-9408-92F67FF1D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0"/>
            <a:ext cx="1600200" cy="2857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C696CE8-5C1B-4206-B704-97B6F827D9F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71534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Display « Variants »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885C98-C539-49D7-9B64-94462EB28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9637"/>
            <a:ext cx="9163050" cy="2295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1AC750-FA3E-463B-9F69-D380A2DD0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29517"/>
            <a:ext cx="5257800" cy="20109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E8B0E2-8E79-474B-AF46-BAA0D87B4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206" y="3729517"/>
            <a:ext cx="6011794" cy="2295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198261-4B11-490C-8C6E-B840CC21198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8C3F7B-BE0D-492C-B673-436D338376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1825" y="0"/>
            <a:ext cx="140017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9657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(SUP01)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190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0EBE84-0D13-4323-8874-B4896EB3B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026" y="2718692"/>
            <a:ext cx="8608414" cy="4139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A8644F-27D3-4D9F-A61C-E86B50F72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026" y="838199"/>
            <a:ext cx="3917167" cy="17526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4658CD-9309-4308-BFF6-E231EF586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0825" y="0"/>
            <a:ext cx="1781175" cy="3086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25A73FF-BAD6-4727-954B-757717106FE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9294589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(SUP01)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191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CB1231-1790-4FC3-BBC1-083D93512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8898510" cy="49737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625540-7A59-4889-B552-929C8B8F3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5" y="0"/>
            <a:ext cx="1781175" cy="3086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F8EB10-22A4-42FE-9839-E927B2275CD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3867028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8 - Lines to </a:t>
            </a:r>
            <a:r>
              <a:rPr lang="fr-BE" dirty="0" err="1"/>
              <a:t>Pay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192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8B29AD-7B66-486F-AD8B-1E3CB7741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27861"/>
            <a:ext cx="9209809" cy="22305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55AC0E-86B4-4D51-B899-BB15948B7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6575" y="0"/>
            <a:ext cx="1495425" cy="31337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8592AA0-190E-4359-B608-ADEC4914504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6836060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193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9D2A8B-71B4-476C-A4DF-9F725859D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827314"/>
            <a:ext cx="5002162" cy="1787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67632D-5777-4A8A-843C-E83413272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823809"/>
            <a:ext cx="9170837" cy="17186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B0F707-67F4-4241-B3C7-DDA7DAC89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751339"/>
            <a:ext cx="9229726" cy="17165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AD8FD5-8060-4B99-8723-A7057A484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E3A306A-CA86-471C-83EA-3C4BFD27C32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3951300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194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99B03-6094-4456-88B5-616D6741D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827314"/>
            <a:ext cx="7460723" cy="15225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EFE8E9-ED7D-43BA-8484-FC613668B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488148"/>
            <a:ext cx="7460723" cy="4369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274E15-DDB6-468E-BA67-CFFB767BC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37E25B9-EF83-4C24-988B-FC1C9617ACE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5350233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195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A78186-1E6E-4166-A16D-9FDD13953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917653"/>
            <a:ext cx="8955088" cy="521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525855-D42A-4A76-B817-96641200E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E1B5271-47E1-40FF-ACBD-67FC47B4423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0442040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196</a:t>
            </a:fld>
            <a:endParaRPr lang="en-B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93C87F-EDA8-4265-8AC5-A8B721133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4607"/>
            <a:ext cx="4786745" cy="23770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BD41F7-7EE8-4A49-943F-1C90659DB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49" y="4110174"/>
            <a:ext cx="11124820" cy="2109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D97FB9-F047-42C8-AA11-8CF91CB82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C702F8-1F2D-43EA-8266-23480EAFCFC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9971290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197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21DDF-9746-48C7-B393-49CDE38D0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326" y="827313"/>
            <a:ext cx="4795745" cy="23064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6CB6CD-672B-4455-A82A-0A446769C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326" y="4101245"/>
            <a:ext cx="11127022" cy="21277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317476-19F8-4A20-BB36-81488F5EB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0D6B3A3-014E-42AA-A235-F7D9645240B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9835995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13 - General </a:t>
            </a:r>
            <a:r>
              <a:rPr lang="fr-BE" dirty="0" err="1"/>
              <a:t>Ledger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198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D330DF-8F2F-4713-8478-3FEA304CA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52091"/>
            <a:ext cx="9397181" cy="31645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A4DD37-5290-4A2F-9F44-620102AE1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433" y="4074514"/>
            <a:ext cx="9222945" cy="5797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9968FD9-7888-435D-BAAC-F35B10DE46E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A67885-6609-4DDF-8438-04C9CA03A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4625" y="0"/>
            <a:ext cx="18573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1459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199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5BBC5-D322-429E-B67F-6A0B7CC1E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48747"/>
            <a:ext cx="9173212" cy="51669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9A7595-EF31-4CF3-B604-05C73EB3199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F57247-7A17-4840-B595-94A63F705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25" y="0"/>
            <a:ext cx="18573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69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Table of Contents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28C1D-3324-49D2-B699-117C49B9F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</a:t>
            </a:fld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4B9C73-4149-4D19-AF4C-E3E0DE2E7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971" y="0"/>
            <a:ext cx="3797030" cy="685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04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Inventory &amp; Stock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0956415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200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27FC2-D5AF-4B70-B1B1-A9F4EA3A2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85517"/>
            <a:ext cx="9077025" cy="55054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3C19B3-1007-4AB3-96DC-6371F5DAF9A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EC0351-6C53-4E36-B87F-7F6F938CE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25" y="0"/>
            <a:ext cx="18573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1426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16 - General Journal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201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916FB4-5E6C-4CC5-9D25-AD41BEE05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8220075" cy="5553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E3F4DE-17B6-4350-A43D-8B39A0E48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476793" y="2469282"/>
            <a:ext cx="6184490" cy="12459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9C6321E-BEA8-45B4-86D2-E3521F30134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5073319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16 - </a:t>
            </a:r>
            <a:r>
              <a:rPr lang="fr-BE" dirty="0" err="1"/>
              <a:t>Statements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202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B30C0D-318A-4766-A533-0FB1A82DB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10055"/>
            <a:ext cx="7269480" cy="40403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20F3BF-A91D-4F84-BEC1-240BEBD4E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38199"/>
            <a:ext cx="6253480" cy="17562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CD84EC-8A69-4591-8604-3F01A740E83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A1F00E-CC6E-4728-AFB3-19DFCCFA8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8450" y="-2458"/>
            <a:ext cx="173355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36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21</a:t>
            </a:fld>
            <a:endParaRPr lang="en-B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BD6F7B-9CB6-4E5F-B52A-7B1A453B0EE4}"/>
              </a:ext>
            </a:extLst>
          </p:cNvPr>
          <p:cNvSpPr txBox="1"/>
          <p:nvPr/>
        </p:nvSpPr>
        <p:spPr>
          <a:xfrm>
            <a:off x="838200" y="960581"/>
            <a:ext cx="942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activate</a:t>
            </a:r>
            <a:r>
              <a:rPr lang="fr-BE" dirty="0"/>
              <a:t> all inactive « Inventory &amp; Stock » </a:t>
            </a:r>
            <a:r>
              <a:rPr lang="fr-BE" dirty="0" err="1"/>
              <a:t>related</a:t>
            </a:r>
            <a:r>
              <a:rPr lang="fr-BE" dirty="0"/>
              <a:t> modules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E7C931-2442-4736-B8CA-9D8DC808E28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381EF9-5CA6-44AE-82F7-1C479D2D8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050" y="0"/>
            <a:ext cx="3028950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64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22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50014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23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77D739-56CC-4311-9C6D-BDA75992F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062" y="996631"/>
            <a:ext cx="4069155" cy="43295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678946-D353-47F7-8BE7-D1B37FF2A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996631"/>
            <a:ext cx="7106921" cy="43295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34D2D7-DCE3-43DF-AF4E-8A1804095B8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81550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70567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25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937325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26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FF9FD7-D4C3-44A5-AE2F-609651637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157" y="837085"/>
            <a:ext cx="1737048" cy="8238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FDD44E-A087-4E41-90C1-6C706B3D4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023" y="1727648"/>
            <a:ext cx="1730182" cy="803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A3ABCA-D15B-4BD6-8CA9-23470C330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37085"/>
            <a:ext cx="6667500" cy="48196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6BE7DB-ED96-45E0-867F-EEB288BC3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5023" y="2597614"/>
            <a:ext cx="2647950" cy="25812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25B83DB-3CEF-40F0-BFF2-BACCD3A0F55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E58055-B5F9-413B-AE64-974025BF99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70823" y="0"/>
            <a:ext cx="153352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998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Configuration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27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84924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Configuration (1/2)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28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B1AA72-EE26-42D2-BEEA-A49A35E24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605" y="3393747"/>
            <a:ext cx="7835179" cy="18036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9D20D1-251D-4C0F-A8AE-2DB8495AEC55}"/>
              </a:ext>
            </a:extLst>
          </p:cNvPr>
          <p:cNvSpPr txBox="1"/>
          <p:nvPr/>
        </p:nvSpPr>
        <p:spPr>
          <a:xfrm>
            <a:off x="926605" y="5538408"/>
            <a:ext cx="1114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Note : The configuration for « Drop </a:t>
            </a:r>
            <a:r>
              <a:rPr lang="fr-BE" dirty="0" err="1"/>
              <a:t>Shipment</a:t>
            </a:r>
            <a:r>
              <a:rPr lang="fr-BE" dirty="0"/>
              <a:t> </a:t>
            </a:r>
            <a:r>
              <a:rPr lang="fr-BE" dirty="0" err="1"/>
              <a:t>Sequence</a:t>
            </a:r>
            <a:r>
              <a:rPr lang="fr-BE" dirty="0"/>
              <a:t> »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available</a:t>
            </a:r>
            <a:r>
              <a:rPr lang="fr-BE" dirty="0"/>
              <a:t> </a:t>
            </a:r>
            <a:r>
              <a:rPr lang="fr-BE" dirty="0" err="1"/>
              <a:t>later</a:t>
            </a:r>
            <a:r>
              <a:rPr lang="fr-BE" dirty="0"/>
              <a:t> once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activate</a:t>
            </a:r>
            <a:r>
              <a:rPr lang="fr-BE" dirty="0"/>
              <a:t> the « Sale » modules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FA0305-A0FF-4A9B-9040-E716BDAC2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08102"/>
            <a:ext cx="8891650" cy="21166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F7A47E-9E9A-43A3-8AE6-508CA0907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4445" y="0"/>
            <a:ext cx="1533525" cy="28670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93EA043-887A-48E6-8569-5CAB942EC20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41570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Configuration (2/2)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29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77D0F8-CA3D-4E81-A54E-D75F3BB56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913792"/>
            <a:ext cx="4528039" cy="28366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F2F366-E1EA-43BB-A39D-8602E6426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112" y="3913548"/>
            <a:ext cx="4447988" cy="28348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5D4D51-1F4C-4E0B-9C59-A4F8D2824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112" y="1080327"/>
            <a:ext cx="4447989" cy="26534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DCE9E6-E61D-4CD1-8E37-FC9ADF65D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080327"/>
            <a:ext cx="2496127" cy="26633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D1C0B0-21F9-4B0E-B837-A6359F8276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4445" y="0"/>
            <a:ext cx="1533525" cy="28670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EFC5864-E848-4A4C-9F9B-D64CCED4DF5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30796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TOC</a:t>
            </a:r>
            <a:br>
              <a:rPr lang="en-BE" dirty="0"/>
            </a:b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</a:t>
            </a:fld>
            <a:endParaRPr lang="en-B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3CF38-053F-4DA5-BC91-535DBF99CA18}"/>
              </a:ext>
            </a:extLst>
          </p:cNvPr>
          <p:cNvSpPr txBox="1"/>
          <p:nvPr/>
        </p:nvSpPr>
        <p:spPr>
          <a:xfrm>
            <a:off x="1209367" y="1443841"/>
            <a:ext cx="28729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MODULE ACTIVATION</a:t>
            </a:r>
          </a:p>
          <a:p>
            <a:pPr algn="r"/>
            <a:r>
              <a:rPr lang="en-GB" b="1" dirty="0"/>
              <a:t>Supplier</a:t>
            </a:r>
          </a:p>
          <a:p>
            <a:pPr algn="r"/>
            <a:r>
              <a:rPr lang="en-GB" b="1" dirty="0"/>
              <a:t>Product</a:t>
            </a:r>
          </a:p>
          <a:p>
            <a:pPr algn="r"/>
            <a:r>
              <a:rPr lang="en-GB" b="1" dirty="0"/>
              <a:t>Inventory &amp; Stock</a:t>
            </a:r>
          </a:p>
          <a:p>
            <a:pPr algn="r"/>
            <a:r>
              <a:rPr lang="en-GB" b="1" dirty="0"/>
              <a:t>Purchase</a:t>
            </a:r>
            <a:br>
              <a:rPr lang="en-GB" b="1" dirty="0"/>
            </a:br>
            <a:endParaRPr lang="en-GB" b="1" dirty="0"/>
          </a:p>
          <a:p>
            <a:pPr algn="r"/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STATE CHANGES</a:t>
            </a:r>
          </a:p>
          <a:p>
            <a:pPr algn="r"/>
            <a:r>
              <a:rPr lang="en-GB" b="1" dirty="0"/>
              <a:t>Summary Diagram</a:t>
            </a:r>
            <a:br>
              <a:rPr lang="en-GB" b="1" dirty="0"/>
            </a:br>
            <a:endParaRPr lang="en-GB" b="1" dirty="0"/>
          </a:p>
          <a:p>
            <a:pPr algn="r"/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PURCHASE PROCESS</a:t>
            </a:r>
          </a:p>
          <a:p>
            <a:pPr algn="r"/>
            <a:r>
              <a:rPr lang="en-GB" b="1" dirty="0"/>
              <a:t>Supplier Purchase</a:t>
            </a:r>
          </a:p>
          <a:p>
            <a:pPr algn="r"/>
            <a:r>
              <a:rPr lang="en-GB" b="1" dirty="0"/>
              <a:t>Supplier Shipment</a:t>
            </a:r>
          </a:p>
          <a:p>
            <a:pPr algn="r"/>
            <a:r>
              <a:rPr lang="en-GB" b="1" dirty="0"/>
              <a:t>Supplier Invoice</a:t>
            </a:r>
          </a:p>
          <a:p>
            <a:pPr algn="r"/>
            <a:r>
              <a:rPr lang="en-GB" b="1" dirty="0"/>
              <a:t>Supplier Payment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024D3A-FD52-4AD0-B48A-DD840EF01353}"/>
              </a:ext>
            </a:extLst>
          </p:cNvPr>
          <p:cNvSpPr txBox="1"/>
          <p:nvPr/>
        </p:nvSpPr>
        <p:spPr>
          <a:xfrm>
            <a:off x="4082325" y="1443841"/>
            <a:ext cx="80294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GB" dirty="0"/>
            </a:br>
            <a:r>
              <a:rPr lang="en-GB" dirty="0"/>
              <a:t>Activating Supplier-related modules</a:t>
            </a:r>
          </a:p>
          <a:p>
            <a:r>
              <a:rPr lang="en-GB" dirty="0"/>
              <a:t>Activating Product-related modules</a:t>
            </a:r>
          </a:p>
          <a:p>
            <a:r>
              <a:rPr lang="en-GB" dirty="0"/>
              <a:t>Activating Stock-related modules</a:t>
            </a:r>
          </a:p>
          <a:p>
            <a:r>
              <a:rPr lang="en-GB" dirty="0"/>
              <a:t>Activating Purchase-related modules</a:t>
            </a:r>
            <a:br>
              <a:rPr lang="en-GB" dirty="0"/>
            </a:br>
            <a:endParaRPr lang="en-GB" dirty="0"/>
          </a:p>
          <a:p>
            <a:br>
              <a:rPr lang="en-GB" dirty="0"/>
            </a:br>
            <a:r>
              <a:rPr lang="en-GB" dirty="0"/>
              <a:t>The state diagram for “Purchase” related operations</a:t>
            </a:r>
            <a:br>
              <a:rPr lang="en-GB" dirty="0"/>
            </a:br>
            <a:endParaRPr lang="en-GB" dirty="0"/>
          </a:p>
          <a:p>
            <a:br>
              <a:rPr lang="en-GB" dirty="0"/>
            </a:br>
            <a:r>
              <a:rPr lang="en-GB" dirty="0"/>
              <a:t>Recording a Purchase</a:t>
            </a:r>
          </a:p>
          <a:p>
            <a:r>
              <a:rPr lang="en-GB" dirty="0"/>
              <a:t>Recording a Shipment</a:t>
            </a:r>
          </a:p>
          <a:p>
            <a:r>
              <a:rPr lang="en-GB" dirty="0"/>
              <a:t>Emitting an Invoice</a:t>
            </a:r>
          </a:p>
          <a:p>
            <a:r>
              <a:rPr lang="en-GB" dirty="0"/>
              <a:t>Paying an Invoice</a:t>
            </a:r>
            <a:endParaRPr lang="en-B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6B945E-3547-475A-AAA9-C937D22B2B1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29513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Product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7AF66F-712D-4D25-A3F2-9C4E7E14F2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139871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31</a:t>
            </a:fld>
            <a:endParaRPr lang="en-B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BD6F7B-9CB6-4E5F-B52A-7B1A453B0EE4}"/>
              </a:ext>
            </a:extLst>
          </p:cNvPr>
          <p:cNvSpPr txBox="1"/>
          <p:nvPr/>
        </p:nvSpPr>
        <p:spPr>
          <a:xfrm>
            <a:off x="838200" y="869273"/>
            <a:ext cx="9421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added</a:t>
            </a:r>
            <a:r>
              <a:rPr lang="fr-BE" dirty="0"/>
              <a:t> the « </a:t>
            </a:r>
            <a:r>
              <a:rPr lang="fr-BE" dirty="0" err="1"/>
              <a:t>Purchase</a:t>
            </a:r>
            <a:r>
              <a:rPr lang="fr-BE" dirty="0"/>
              <a:t> » </a:t>
            </a:r>
            <a:r>
              <a:rPr lang="fr-BE" dirty="0" err="1"/>
              <a:t>functionality</a:t>
            </a:r>
            <a:r>
              <a:rPr lang="fr-BE" dirty="0"/>
              <a:t> to the system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now</a:t>
            </a:r>
            <a:r>
              <a:rPr lang="fr-BE" dirty="0"/>
              <a:t> </a:t>
            </a:r>
            <a:r>
              <a:rPr lang="fr-BE" dirty="0" err="1"/>
              <a:t>declare</a:t>
            </a:r>
            <a:r>
              <a:rPr lang="fr-BE" dirty="0"/>
              <a:t> the « Product » « </a:t>
            </a:r>
            <a:r>
              <a:rPr lang="fr-BE" dirty="0" err="1"/>
              <a:t>Purchasable</a:t>
            </a:r>
            <a:r>
              <a:rPr lang="fr-BE" dirty="0"/>
              <a:t> » &amp; « </a:t>
            </a:r>
            <a:r>
              <a:rPr lang="fr-BE" dirty="0" err="1"/>
              <a:t>Salable</a:t>
            </a:r>
            <a:r>
              <a:rPr lang="fr-BE" dirty="0"/>
              <a:t> »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DF5348-301C-46DF-A034-0E3028F54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0222"/>
            <a:ext cx="9469088" cy="37817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DE45E5-B83A-4BA7-801F-EAFF77579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725" y="5441015"/>
            <a:ext cx="6010275" cy="933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019BA3-86D0-4AD8-8515-F54522BBF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732" y="5441015"/>
            <a:ext cx="5248275" cy="9429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F3DB08E-D715-411D-A24D-8A22305C521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D1A47C-6834-42BF-B965-100529970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2300" y="0"/>
            <a:ext cx="140970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803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CC9B23-B0AC-49FC-96A7-129B55CE5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- </a:t>
            </a:r>
            <a:r>
              <a:rPr lang="fr-BE" dirty="0" err="1"/>
              <a:t>Related</a:t>
            </a:r>
            <a:r>
              <a:rPr lang="fr-BE" dirty="0"/>
              <a:t> </a:t>
            </a:r>
            <a:r>
              <a:rPr lang="fr-BE" dirty="0" err="1"/>
              <a:t>Entities</a:t>
            </a:r>
            <a:r>
              <a:rPr lang="fr-BE" dirty="0"/>
              <a:t> State Changes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3F2EA9-01DD-47FB-AE6D-A1CD9F8D45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98687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« </a:t>
            </a:r>
            <a:r>
              <a:rPr lang="fr-BE" dirty="0" err="1"/>
              <a:t>Purchase</a:t>
            </a:r>
            <a:r>
              <a:rPr lang="fr-BE" dirty="0"/>
              <a:t> » </a:t>
            </a:r>
            <a:r>
              <a:rPr lang="fr-BE" dirty="0" err="1"/>
              <a:t>related</a:t>
            </a:r>
            <a:r>
              <a:rPr lang="fr-BE" dirty="0"/>
              <a:t> states</a:t>
            </a:r>
            <a:br>
              <a:rPr lang="en-BE" dirty="0"/>
            </a:b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33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EAE40E-8281-4B47-8106-30F6524A4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653" y="912751"/>
            <a:ext cx="6048375" cy="1657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A86605-8653-4C71-9473-B6E0EDC40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781" y="2891889"/>
            <a:ext cx="3314700" cy="1676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8C30BE-5EBA-4FBE-90B9-82212B0D1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550" y="4890077"/>
            <a:ext cx="3390900" cy="16668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5D874D-F497-4F3C-9329-A5D9BAEA4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521" y="2882364"/>
            <a:ext cx="4676775" cy="16859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3A8366-19C3-4B37-B6A1-745505047E9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52648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The State Diagram for « </a:t>
            </a:r>
            <a:r>
              <a:rPr lang="fr-BE" dirty="0" err="1"/>
              <a:t>Purchases</a:t>
            </a:r>
            <a:r>
              <a:rPr lang="fr-BE" dirty="0"/>
              <a:t> »</a:t>
            </a:r>
            <a:br>
              <a:rPr lang="en-BE" dirty="0"/>
            </a:b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34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A7EC45-3B5D-48E4-B96A-334E4F7CF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975" y="935468"/>
            <a:ext cx="9660050" cy="581495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D4E4BE-50EA-4824-940A-C3113DF423F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985794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B886FA-05A5-4EC4-9DD8-AE0389DC0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Impacted</a:t>
            </a:r>
            <a:r>
              <a:rPr lang="fr-BE" dirty="0"/>
              <a:t> </a:t>
            </a:r>
            <a:r>
              <a:rPr lang="fr-BE" dirty="0" err="1"/>
              <a:t>functions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DFEFD6-AF88-41A9-9D0C-A2595536FF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FDEDE8-3548-4AFD-BDD5-39F569981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91261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36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F037E-AB07-4263-92AD-B2F318E5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263" y="1539798"/>
            <a:ext cx="2482075" cy="11934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D3764-C3CA-4E4E-8DCF-4D10395CE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444" y="1539798"/>
            <a:ext cx="1829811" cy="43937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873AEF-881E-4ECD-A43B-48FF73EB4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361" y="1539798"/>
            <a:ext cx="1976293" cy="28604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C35E1C-E98A-4893-8EBC-625DFE8929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4760" y="1539798"/>
            <a:ext cx="179070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381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37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AB1BB6-E0E3-416E-81E2-E2557CD55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890" y="1539797"/>
            <a:ext cx="2058501" cy="4087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A0971E-FE4D-4C5E-83A5-CC67AA77B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361" y="1569816"/>
            <a:ext cx="1971675" cy="31337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4C27EA-3348-4B66-A34B-2C5862484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2" y="1539797"/>
            <a:ext cx="1829628" cy="313372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AE88DC0-7E09-40B2-BC99-8007F27E047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A3BDC32-2172-481E-B505-66DA2FBFC7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5707" y="1568371"/>
            <a:ext cx="1671311" cy="311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1872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38</a:t>
            </a:fld>
            <a:endParaRPr lang="en-B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E88DC0-7E09-40B2-BC99-8007F27E047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669AD4-BC22-43AA-8C79-807D2B082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890" y="1569816"/>
            <a:ext cx="1829628" cy="3561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FE75DE-C753-4191-93C8-ED98A592B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677" y="1568371"/>
            <a:ext cx="2295525" cy="3848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C025F9-076A-4744-AE83-79653854B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361" y="1578683"/>
            <a:ext cx="2286000" cy="3781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D04454-D8AA-4C4A-8B2B-47CFEAB1A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1520" y="1568371"/>
            <a:ext cx="23050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505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39</a:t>
            </a:fld>
            <a:endParaRPr lang="en-B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E88DC0-7E09-40B2-BC99-8007F27E047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ED4DC8-1A80-4286-9983-BF9D92DCD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97315"/>
            <a:ext cx="1871672" cy="42826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E38053-BECB-4EA8-ACF8-65B132010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683" y="1078266"/>
            <a:ext cx="1562370" cy="4298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AD87B4-67AD-418D-AC61-800EDFD86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956" y="1030642"/>
            <a:ext cx="1705124" cy="43381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01747C-2606-47DB-8A92-A9763EB6B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6112384" y="3143001"/>
            <a:ext cx="5303680" cy="106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8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Chart of </a:t>
            </a:r>
            <a:r>
              <a:rPr lang="fr-BE" dirty="0" err="1"/>
              <a:t>Accounts</a:t>
            </a:r>
            <a:r>
              <a:rPr lang="fr-BE" dirty="0"/>
              <a:t> (</a:t>
            </a:r>
            <a:r>
              <a:rPr lang="fr-BE" dirty="0" err="1"/>
              <a:t>Recap</a:t>
            </a:r>
            <a:r>
              <a:rPr lang="fr-BE"/>
              <a:t>)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61720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414C80-3FEB-49F7-A8EC-9C2C596E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Purchase</a:t>
            </a:r>
            <a:r>
              <a:rPr lang="fr-BE" dirty="0"/>
              <a:t> - State Changes - 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592A5-26EA-440E-9779-67D7074C0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53404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41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901971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42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335812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43</a:t>
            </a:fld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D8BD30-60C7-435E-BB0F-819BFE13F2EC}"/>
              </a:ext>
            </a:extLst>
          </p:cNvPr>
          <p:cNvSpPr txBox="1"/>
          <p:nvPr/>
        </p:nvSpPr>
        <p:spPr>
          <a:xfrm>
            <a:off x="7240269" y="1648050"/>
            <a:ext cx="24208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Purchases</a:t>
            </a:r>
            <a:r>
              <a:rPr lang="fr-BE" dirty="0"/>
              <a:t> are not </a:t>
            </a:r>
            <a:r>
              <a:rPr lang="fr-BE" dirty="0" err="1"/>
              <a:t>numbered</a:t>
            </a:r>
            <a:r>
              <a:rPr lang="fr-BE" dirty="0"/>
              <a:t> </a:t>
            </a:r>
            <a:r>
              <a:rPr lang="fr-BE" dirty="0" err="1"/>
              <a:t>whilst</a:t>
            </a:r>
            <a:r>
              <a:rPr lang="fr-BE" dirty="0"/>
              <a:t> </a:t>
            </a:r>
            <a:r>
              <a:rPr lang="fr-BE" dirty="0" err="1"/>
              <a:t>they</a:t>
            </a:r>
            <a:r>
              <a:rPr lang="fr-BE" dirty="0"/>
              <a:t> are in state « Draft »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C3F566-D01B-48D0-A9C7-0F08D0835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0" y="0"/>
            <a:ext cx="1600200" cy="2857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FF2A44-3AC7-46BE-8F8C-675EE3800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72" y="2510058"/>
            <a:ext cx="5960888" cy="43479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B52D68-1444-41C1-AA19-772725C8F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827314"/>
            <a:ext cx="6283960" cy="16414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035DAD-641F-47EA-A3D9-0CF295948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2360" y="2898771"/>
            <a:ext cx="5183099" cy="23716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9158357-F28F-48EB-A896-340CBCE2C796}"/>
              </a:ext>
            </a:extLst>
          </p:cNvPr>
          <p:cNvSpPr txBox="1"/>
          <p:nvPr/>
        </p:nvSpPr>
        <p:spPr>
          <a:xfrm>
            <a:off x="7695882" y="5659145"/>
            <a:ext cx="4297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Enter « Delivery Date » in </a:t>
            </a:r>
            <a:r>
              <a:rPr lang="fr-BE" dirty="0" err="1"/>
              <a:t>order</a:t>
            </a:r>
            <a:r>
              <a:rPr lang="fr-BE" dirty="0"/>
              <a:t> to </a:t>
            </a:r>
            <a:r>
              <a:rPr lang="fr-BE" dirty="0" err="1"/>
              <a:t>track</a:t>
            </a:r>
            <a:r>
              <a:rPr lang="fr-BE" dirty="0"/>
              <a:t> « Location Stock </a:t>
            </a:r>
            <a:r>
              <a:rPr lang="fr-BE" dirty="0" err="1"/>
              <a:t>Forecast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144F1C-A329-4BA6-9431-CC65CF1D155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22140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44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201668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506068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45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338746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46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125457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36948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47</a:t>
            </a:fld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DA674A-B7CB-4BC3-B655-3CAECDDDA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827314"/>
            <a:ext cx="6974840" cy="15096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F07094-FC10-4966-829C-9C7D6279A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01" y="2370946"/>
            <a:ext cx="5007275" cy="44191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95FC64-7A57-423C-A430-4B31534C96B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594884-FD6D-4C1F-BFF2-0E93D6715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7925" y="0"/>
            <a:ext cx="212407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55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48</a:t>
            </a:fld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05871C-08DE-4FDF-960E-BF3ABDEA4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74577"/>
            <a:ext cx="4611255" cy="37951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EAAC7A-FDF5-4866-BBC4-C8173692B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17155"/>
            <a:ext cx="9048750" cy="1962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1B34AA-AB1D-46E5-AB68-5CE636CBF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0"/>
            <a:ext cx="1600200" cy="2857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7BBD6A6-0667-42DD-A701-5BAA00FA0B8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472310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49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83FF33-1E4A-4DA0-9181-0FCE94D63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95350"/>
            <a:ext cx="7781925" cy="2533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8F3D85-C57E-4365-9585-6366B4E3F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60981C-F88C-4474-8DC4-81F66B4D1F5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63485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Chart of </a:t>
            </a:r>
            <a:r>
              <a:rPr lang="fr-BE" dirty="0" err="1"/>
              <a:t>Account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04AFD0-9BFF-4383-8D49-AE11893282A7}"/>
              </a:ext>
            </a:extLst>
          </p:cNvPr>
          <p:cNvSpPr txBox="1"/>
          <p:nvPr/>
        </p:nvSpPr>
        <p:spPr>
          <a:xfrm>
            <a:off x="838200" y="938861"/>
            <a:ext cx="10023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have </a:t>
            </a:r>
            <a:r>
              <a:rPr lang="fr-BE" dirty="0" err="1"/>
              <a:t>installed</a:t>
            </a:r>
            <a:r>
              <a:rPr lang="fr-BE" dirty="0"/>
              <a:t> the « French » chart of </a:t>
            </a:r>
            <a:r>
              <a:rPr lang="fr-BE" dirty="0" err="1"/>
              <a:t>accounts</a:t>
            </a:r>
            <a:r>
              <a:rPr lang="fr-BE" dirty="0"/>
              <a:t> : </a:t>
            </a:r>
            <a:r>
              <a:rPr lang="fr-BE" dirty="0" err="1"/>
              <a:t>refer</a:t>
            </a:r>
            <a:r>
              <a:rPr lang="fr-BE" dirty="0"/>
              <a:t> to « Basic </a:t>
            </a:r>
            <a:r>
              <a:rPr lang="fr-BE" dirty="0" err="1"/>
              <a:t>Functionality</a:t>
            </a:r>
            <a:r>
              <a:rPr lang="fr-BE" dirty="0"/>
              <a:t> » document.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use the </a:t>
            </a:r>
            <a:r>
              <a:rPr lang="fr-BE" dirty="0" err="1"/>
              <a:t>following</a:t>
            </a:r>
            <a:r>
              <a:rPr lang="fr-BE" dirty="0"/>
              <a:t> </a:t>
            </a:r>
            <a:r>
              <a:rPr lang="fr-BE" dirty="0" err="1"/>
              <a:t>accounts</a:t>
            </a:r>
            <a:r>
              <a:rPr lang="fr-BE" dirty="0"/>
              <a:t> for the </a:t>
            </a:r>
            <a:r>
              <a:rPr lang="fr-BE" dirty="0" err="1"/>
              <a:t>purchase</a:t>
            </a:r>
            <a:r>
              <a:rPr lang="fr-BE" dirty="0"/>
              <a:t> process</a:t>
            </a:r>
            <a:endParaRPr lang="en-BE" dirty="0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99FF7AEB-9DF5-4693-87B0-F8DF7C8A8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812433"/>
              </p:ext>
            </p:extLst>
          </p:nvPr>
        </p:nvGraphicFramePr>
        <p:xfrm>
          <a:off x="1226127" y="2856839"/>
          <a:ext cx="380637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967">
                  <a:extLst>
                    <a:ext uri="{9D8B030D-6E8A-4147-A177-3AD203B41FA5}">
                      <a16:colId xmlns:a16="http://schemas.microsoft.com/office/drawing/2014/main" val="118748168"/>
                    </a:ext>
                  </a:extLst>
                </a:gridCol>
                <a:gridCol w="1423337">
                  <a:extLst>
                    <a:ext uri="{9D8B030D-6E8A-4147-A177-3AD203B41FA5}">
                      <a16:colId xmlns:a16="http://schemas.microsoft.com/office/drawing/2014/main" val="2169545348"/>
                    </a:ext>
                  </a:extLst>
                </a:gridCol>
                <a:gridCol w="1888073">
                  <a:extLst>
                    <a:ext uri="{9D8B030D-6E8A-4147-A177-3AD203B41FA5}">
                      <a16:colId xmlns:a16="http://schemas.microsoft.com/office/drawing/2014/main" val="28830970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#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French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English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889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dirty="0"/>
                        <a:t>41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Fournisseur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Supplier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802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dirty="0"/>
                        <a:t>53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Caisse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Cash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48415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187D1A7-1871-41C6-9963-B2EDAA3C2DBB}"/>
              </a:ext>
            </a:extLst>
          </p:cNvPr>
          <p:cNvSpPr txBox="1"/>
          <p:nvPr/>
        </p:nvSpPr>
        <p:spPr>
          <a:xfrm>
            <a:off x="1226126" y="2232585"/>
            <a:ext cx="380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Balance </a:t>
            </a:r>
            <a:r>
              <a:rPr lang="fr-BE" dirty="0" err="1"/>
              <a:t>Sheet</a:t>
            </a:r>
            <a:r>
              <a:rPr lang="fr-BE" dirty="0"/>
              <a:t> </a:t>
            </a:r>
            <a:r>
              <a:rPr lang="fr-BE" dirty="0" err="1"/>
              <a:t>Accounts</a:t>
            </a:r>
            <a:endParaRPr lang="en-BE" dirty="0"/>
          </a:p>
        </p:txBody>
      </p:sp>
      <p:graphicFrame>
        <p:nvGraphicFramePr>
          <p:cNvPr id="9" name="Table 7">
            <a:extLst>
              <a:ext uri="{FF2B5EF4-FFF2-40B4-BE49-F238E27FC236}">
                <a16:creationId xmlns:a16="http://schemas.microsoft.com/office/drawing/2014/main" id="{F714E948-29BB-45B9-B7F5-67165DD25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509225"/>
              </p:ext>
            </p:extLst>
          </p:nvPr>
        </p:nvGraphicFramePr>
        <p:xfrm>
          <a:off x="6483927" y="2872740"/>
          <a:ext cx="38063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967">
                  <a:extLst>
                    <a:ext uri="{9D8B030D-6E8A-4147-A177-3AD203B41FA5}">
                      <a16:colId xmlns:a16="http://schemas.microsoft.com/office/drawing/2014/main" val="118748168"/>
                    </a:ext>
                  </a:extLst>
                </a:gridCol>
                <a:gridCol w="1423337">
                  <a:extLst>
                    <a:ext uri="{9D8B030D-6E8A-4147-A177-3AD203B41FA5}">
                      <a16:colId xmlns:a16="http://schemas.microsoft.com/office/drawing/2014/main" val="2169545348"/>
                    </a:ext>
                  </a:extLst>
                </a:gridCol>
                <a:gridCol w="1888073">
                  <a:extLst>
                    <a:ext uri="{9D8B030D-6E8A-4147-A177-3AD203B41FA5}">
                      <a16:colId xmlns:a16="http://schemas.microsoft.com/office/drawing/2014/main" val="28830970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#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French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English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889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dirty="0"/>
                        <a:t>6x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Charge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 err="1"/>
                        <a:t>Expense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10529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B849B58-FAB1-4309-B936-F5C1262B9B40}"/>
              </a:ext>
            </a:extLst>
          </p:cNvPr>
          <p:cNvSpPr txBox="1"/>
          <p:nvPr/>
        </p:nvSpPr>
        <p:spPr>
          <a:xfrm>
            <a:off x="6483926" y="2248486"/>
            <a:ext cx="380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Income</a:t>
            </a:r>
            <a:r>
              <a:rPr lang="fr-BE" dirty="0"/>
              <a:t> </a:t>
            </a:r>
            <a:r>
              <a:rPr lang="fr-BE" dirty="0" err="1"/>
              <a:t>Statement</a:t>
            </a:r>
            <a:r>
              <a:rPr lang="fr-BE" dirty="0"/>
              <a:t> </a:t>
            </a:r>
            <a:r>
              <a:rPr lang="fr-BE" dirty="0" err="1"/>
              <a:t>Accounts</a:t>
            </a:r>
            <a:endParaRPr lang="en-B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2F84D8-9164-4073-B937-469199FC6FD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627968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50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28B8B1-8929-4B77-96B4-367BF7EFBD6C}"/>
              </a:ext>
            </a:extLst>
          </p:cNvPr>
          <p:cNvSpPr txBox="1"/>
          <p:nvPr/>
        </p:nvSpPr>
        <p:spPr>
          <a:xfrm>
            <a:off x="838200" y="982444"/>
            <a:ext cx="8275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An « </a:t>
            </a:r>
            <a:r>
              <a:rPr lang="fr-BE" dirty="0" err="1"/>
              <a:t>Account</a:t>
            </a:r>
            <a:r>
              <a:rPr lang="fr-BE" dirty="0"/>
              <a:t> Move Line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created</a:t>
            </a:r>
            <a:r>
              <a:rPr lang="fr-BE" dirty="0"/>
              <a:t> in « State-Draft ». It impacts the General </a:t>
            </a:r>
            <a:r>
              <a:rPr lang="fr-BE" dirty="0" err="1"/>
              <a:t>Ledger</a:t>
            </a:r>
            <a:r>
              <a:rPr lang="fr-BE" dirty="0"/>
              <a:t>, the Balance </a:t>
            </a:r>
            <a:r>
              <a:rPr lang="fr-BE" dirty="0" err="1"/>
              <a:t>Sheet</a:t>
            </a:r>
            <a:r>
              <a:rPr lang="fr-BE" dirty="0"/>
              <a:t> », the </a:t>
            </a:r>
            <a:r>
              <a:rPr lang="fr-BE" dirty="0" err="1"/>
              <a:t>Income</a:t>
            </a:r>
            <a:r>
              <a:rPr lang="fr-BE" dirty="0"/>
              <a:t> </a:t>
            </a:r>
            <a:r>
              <a:rPr lang="fr-BE" dirty="0" err="1"/>
              <a:t>Statement</a:t>
            </a:r>
            <a:r>
              <a:rPr lang="fr-BE" dirty="0"/>
              <a:t>, the (</a:t>
            </a:r>
            <a:r>
              <a:rPr lang="fr-BE" dirty="0" err="1"/>
              <a:t>Specific</a:t>
            </a:r>
            <a:r>
              <a:rPr lang="fr-BE" dirty="0"/>
              <a:t>, e.g. </a:t>
            </a:r>
            <a:r>
              <a:rPr lang="fr-BE" dirty="0" err="1"/>
              <a:t>Expense</a:t>
            </a:r>
            <a:r>
              <a:rPr lang="fr-BE" dirty="0"/>
              <a:t>) Journal, the General Journal.</a:t>
            </a:r>
            <a:endParaRPr lang="en-B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5963CA-94FA-4BB6-AA36-E5C27C431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60904"/>
            <a:ext cx="9098280" cy="1970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F41C5F-E9FA-4A24-A5E7-34EC0E78C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72DA0CF-FCD9-47FC-857D-C7CC4E1AC09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301334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51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28B8B1-8929-4B77-96B4-367BF7EFBD6C}"/>
              </a:ext>
            </a:extLst>
          </p:cNvPr>
          <p:cNvSpPr txBox="1"/>
          <p:nvPr/>
        </p:nvSpPr>
        <p:spPr>
          <a:xfrm>
            <a:off x="755073" y="2917425"/>
            <a:ext cx="9312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When</a:t>
            </a:r>
            <a:r>
              <a:rPr lang="fr-BE" dirty="0"/>
              <a:t> an « </a:t>
            </a:r>
            <a:r>
              <a:rPr lang="fr-BE" dirty="0" err="1"/>
              <a:t>Account</a:t>
            </a:r>
            <a:r>
              <a:rPr lang="fr-BE" dirty="0"/>
              <a:t> Move Line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created</a:t>
            </a:r>
            <a:r>
              <a:rPr lang="fr-BE" dirty="0"/>
              <a:t> on a </a:t>
            </a:r>
            <a:r>
              <a:rPr lang="fr-BE" dirty="0" err="1"/>
              <a:t>given</a:t>
            </a:r>
            <a:r>
              <a:rPr lang="fr-BE" dirty="0"/>
              <a:t> « Journal » (e.g. « EXP »), </a:t>
            </a:r>
            <a:r>
              <a:rPr lang="fr-BE" dirty="0" err="1"/>
              <a:t>it</a:t>
            </a:r>
            <a:r>
              <a:rPr lang="fr-BE" dirty="0"/>
              <a:t> impacts the General </a:t>
            </a:r>
            <a:r>
              <a:rPr lang="fr-BE" dirty="0" err="1"/>
              <a:t>Ledger</a:t>
            </a:r>
            <a:r>
              <a:rPr lang="fr-BE" dirty="0"/>
              <a:t>, the Balance </a:t>
            </a:r>
            <a:r>
              <a:rPr lang="fr-BE" dirty="0" err="1"/>
              <a:t>Sheet</a:t>
            </a:r>
            <a:r>
              <a:rPr lang="fr-BE" dirty="0"/>
              <a:t> », the </a:t>
            </a:r>
            <a:r>
              <a:rPr lang="fr-BE" dirty="0" err="1"/>
              <a:t>Income</a:t>
            </a:r>
            <a:r>
              <a:rPr lang="fr-BE" dirty="0"/>
              <a:t> </a:t>
            </a:r>
            <a:r>
              <a:rPr lang="fr-BE" dirty="0" err="1"/>
              <a:t>Statement</a:t>
            </a:r>
            <a:r>
              <a:rPr lang="fr-BE" dirty="0"/>
              <a:t>, the (</a:t>
            </a:r>
            <a:r>
              <a:rPr lang="fr-BE" dirty="0" err="1"/>
              <a:t>Specific</a:t>
            </a:r>
            <a:r>
              <a:rPr lang="fr-BE" dirty="0"/>
              <a:t>, e.g. </a:t>
            </a:r>
            <a:r>
              <a:rPr lang="fr-BE" dirty="0" err="1"/>
              <a:t>Expense</a:t>
            </a:r>
            <a:r>
              <a:rPr lang="fr-BE" dirty="0"/>
              <a:t>) Journal, the General Journal.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1E57E1-0EDE-4B6A-B911-D3D63BE9D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98656"/>
            <a:ext cx="9490125" cy="15594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B89C42-9228-49C6-AE63-B4AC59DE5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38600"/>
            <a:ext cx="5981700" cy="281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290636-CB58-431E-81D7-6779377E1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125" y="4038600"/>
            <a:ext cx="3486200" cy="11641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65238C-B9BB-46A6-8C48-2DC8E1A94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857EF7C-71DF-4D02-9A0B-FBFF2A0FDD5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672775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13 - General </a:t>
            </a:r>
            <a:r>
              <a:rPr lang="fr-BE" dirty="0" err="1"/>
              <a:t>Ledger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52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2DE2B8-8CF1-4BB6-B961-8FE4D78B3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964799"/>
            <a:ext cx="9505757" cy="24642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7EC030-3375-44DB-AA7C-55300091CB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780530-88B7-4133-B85B-247037F56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25" y="0"/>
            <a:ext cx="18573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1226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53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FBA201-EF8E-4367-9E03-5D16FC031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54075"/>
            <a:ext cx="7705725" cy="5638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A0D962-6EAB-48A8-B2EE-E2A45D00E7B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87520D-A043-4CD1-8EEB-7D672FDA2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25" y="0"/>
            <a:ext cx="18573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120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15 - </a:t>
            </a:r>
            <a:r>
              <a:rPr lang="fr-BE" dirty="0" err="1"/>
              <a:t>Income</a:t>
            </a:r>
            <a:r>
              <a:rPr lang="fr-BE" dirty="0"/>
              <a:t> </a:t>
            </a:r>
            <a:r>
              <a:rPr lang="fr-BE" dirty="0" err="1"/>
              <a:t>statement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54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115FA-C9DF-4AD6-9DFC-0CEC4CE88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25195"/>
            <a:ext cx="7486650" cy="56578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9CFBD2A-0E7A-48E7-B3C2-7104588E615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B2FD2B-BED3-4E83-A729-22F7C1FFD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25" y="0"/>
            <a:ext cx="18573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505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16 - General Journal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55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A08533-41A0-4B0B-BFFF-0AFA46C47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8" y="1035050"/>
            <a:ext cx="9315450" cy="2247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F4D706-B60F-4737-8203-CACB7DCDB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476793" y="2469282"/>
            <a:ext cx="6184490" cy="12459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0124AA2-4650-486A-B906-D1F843BC7BED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346388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16 - </a:t>
            </a:r>
            <a:r>
              <a:rPr lang="fr-BE" dirty="0" err="1"/>
              <a:t>Statements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56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B30C0D-318A-4766-A533-0FB1A82DB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10055"/>
            <a:ext cx="7269480" cy="40403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20F3BF-A91D-4F84-BEC1-240BEBD4E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38199"/>
            <a:ext cx="6253480" cy="17562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CD84EC-8A69-4591-8604-3F01A740E83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A1F00E-CC6E-4728-AFB3-19DFCCFA8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8450" y="-2458"/>
            <a:ext cx="173355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3176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Quotation »</a:t>
            </a:r>
            <a:endParaRPr lang="en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23F989-1CD7-4155-AEF7-0E76A5CBD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57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5327747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Quotation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58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4746031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59</a:t>
            </a:fld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D8BD30-60C7-435E-BB0F-819BFE13F2EC}"/>
              </a:ext>
            </a:extLst>
          </p:cNvPr>
          <p:cNvSpPr txBox="1"/>
          <p:nvPr/>
        </p:nvSpPr>
        <p:spPr>
          <a:xfrm>
            <a:off x="7914640" y="1175311"/>
            <a:ext cx="23154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Purchases</a:t>
            </a:r>
            <a:r>
              <a:rPr lang="fr-BE" dirty="0"/>
              <a:t> are </a:t>
            </a:r>
            <a:r>
              <a:rPr lang="fr-BE" dirty="0" err="1"/>
              <a:t>numbered</a:t>
            </a:r>
            <a:r>
              <a:rPr lang="fr-BE" dirty="0"/>
              <a:t> </a:t>
            </a:r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they</a:t>
            </a:r>
            <a:r>
              <a:rPr lang="fr-BE" dirty="0"/>
              <a:t> </a:t>
            </a:r>
            <a:r>
              <a:rPr lang="fr-BE" dirty="0" err="1"/>
              <a:t>reach</a:t>
            </a:r>
            <a:r>
              <a:rPr lang="fr-BE" dirty="0"/>
              <a:t> state « Quotation »</a:t>
            </a:r>
          </a:p>
          <a:p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229F2D-02F3-4127-8ED5-7A0EAB527C9A}"/>
              </a:ext>
            </a:extLst>
          </p:cNvPr>
          <p:cNvSpPr txBox="1"/>
          <p:nvPr/>
        </p:nvSpPr>
        <p:spPr>
          <a:xfrm>
            <a:off x="6829595" y="4817265"/>
            <a:ext cx="45242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Purchases</a:t>
            </a:r>
            <a:r>
              <a:rPr lang="fr-BE" dirty="0"/>
              <a:t>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returned</a:t>
            </a:r>
            <a:r>
              <a:rPr lang="fr-BE" dirty="0"/>
              <a:t> to state « Draft », e.g. </a:t>
            </a:r>
            <a:r>
              <a:rPr lang="fr-BE" dirty="0" err="1"/>
              <a:t>when</a:t>
            </a:r>
            <a:r>
              <a:rPr lang="fr-BE" dirty="0"/>
              <a:t> the </a:t>
            </a:r>
            <a:r>
              <a:rPr lang="fr-BE" dirty="0" err="1"/>
              <a:t>price</a:t>
            </a:r>
            <a:r>
              <a:rPr lang="fr-BE" dirty="0"/>
              <a:t> has been </a:t>
            </a:r>
            <a:r>
              <a:rPr lang="fr-BE" dirty="0" err="1"/>
              <a:t>renegociated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the « Supplier »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5E9CDF-ABCE-4E04-8080-EEF9F16BD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34509"/>
            <a:ext cx="5991395" cy="4015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4B0EE-FFB2-4138-96EC-783561749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09183"/>
            <a:ext cx="6934200" cy="17434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6DCFBF-D1D1-4FB6-83A3-EA35E9B8C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0"/>
            <a:ext cx="1600200" cy="28575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70F99F0-939C-42B1-8902-1DFB82261C1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52957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825233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Quotation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60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2699210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417963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Quotation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61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Draft » To «  Quotation 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146113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62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Draft » To «  Quotation 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/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4299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63</a:t>
            </a:fld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DA674A-B7CB-4BC3-B655-3CAECDDDA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827314"/>
            <a:ext cx="6974840" cy="15096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F07094-FC10-4966-829C-9C7D6279A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01" y="2370946"/>
            <a:ext cx="5007275" cy="44191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F9D9F6-3820-4C6A-AAB8-23B75612E56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7B7EBC-A17F-409D-B12E-326660A80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7925" y="0"/>
            <a:ext cx="212407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20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64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AA3F6F-00A1-409B-9441-A9B702A86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9496425" cy="1962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D5716F-B4B4-45EC-B6F5-4421F5E0E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052" y="2789464"/>
            <a:ext cx="5551512" cy="40685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48C661-4E92-4E9D-8AFB-D335C149E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0"/>
            <a:ext cx="1600200" cy="2857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961C951-25E5-49AB-948A-5D7F547FB4B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212926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 </a:t>
            </a:r>
            <a:r>
              <a:rPr lang="fr-BE" dirty="0" err="1"/>
              <a:t>Confirmed</a:t>
            </a:r>
            <a:r>
              <a:rPr lang="fr-BE" dirty="0"/>
              <a:t> » or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 </a:t>
            </a:r>
            <a:r>
              <a:rPr lang="fr-BE" dirty="0" err="1"/>
              <a:t>Processing</a:t>
            </a:r>
            <a:r>
              <a:rPr lang="fr-BE" dirty="0"/>
              <a:t>  »</a:t>
            </a:r>
            <a:endParaRPr lang="en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23F989-1CD7-4155-AEF7-0E76A5CBD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65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8503203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transitions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66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AEF783-6BF1-41C6-AE30-75FDA4061A99}"/>
              </a:ext>
            </a:extLst>
          </p:cNvPr>
          <p:cNvSpPr txBox="1"/>
          <p:nvPr/>
        </p:nvSpPr>
        <p:spPr>
          <a:xfrm>
            <a:off x="838200" y="1014328"/>
            <a:ext cx="92940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Upon</a:t>
            </a:r>
            <a:r>
              <a:rPr lang="fr-BE" dirty="0"/>
              <a:t> « </a:t>
            </a:r>
            <a:r>
              <a:rPr lang="fr-BE" dirty="0" err="1"/>
              <a:t>Confirm</a:t>
            </a:r>
            <a:r>
              <a:rPr lang="fr-BE" dirty="0"/>
              <a:t> » action by the user, a « Sale » or « </a:t>
            </a:r>
            <a:r>
              <a:rPr lang="fr-BE" dirty="0" err="1"/>
              <a:t>Purchase</a:t>
            </a:r>
            <a:r>
              <a:rPr lang="fr-BE" dirty="0"/>
              <a:t> » </a:t>
            </a:r>
            <a:r>
              <a:rPr lang="fr-BE" dirty="0" err="1"/>
              <a:t>evolves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state « Quotation » to :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State « </a:t>
            </a:r>
            <a:r>
              <a:rPr lang="fr-BE" dirty="0" err="1"/>
              <a:t>Confirmed</a:t>
            </a:r>
            <a:r>
              <a:rPr lang="fr-BE" dirty="0"/>
              <a:t> » </a:t>
            </a:r>
            <a:r>
              <a:rPr lang="fr-BE" dirty="0" err="1"/>
              <a:t>when</a:t>
            </a:r>
            <a:r>
              <a:rPr lang="fr-BE" dirty="0"/>
              <a:t> a latent </a:t>
            </a:r>
            <a:r>
              <a:rPr lang="fr-BE" dirty="0" err="1"/>
              <a:t>purchase</a:t>
            </a:r>
            <a:r>
              <a:rPr lang="fr-BE" dirty="0"/>
              <a:t> </a:t>
            </a:r>
            <a:r>
              <a:rPr lang="fr-BE" dirty="0" err="1"/>
              <a:t>processing</a:t>
            </a:r>
            <a:r>
              <a:rPr lang="fr-BE" dirty="0"/>
              <a:t> </a:t>
            </a:r>
            <a:r>
              <a:rPr lang="fr-BE" dirty="0" err="1"/>
              <a:t>error</a:t>
            </a:r>
            <a:r>
              <a:rPr lang="fr-BE" dirty="0"/>
              <a:t> condition </a:t>
            </a:r>
            <a:r>
              <a:rPr lang="fr-BE" dirty="0" err="1"/>
              <a:t>exists</a:t>
            </a:r>
            <a:endParaRPr lang="fr-BE" dirty="0"/>
          </a:p>
          <a:p>
            <a:pPr marL="742950" lvl="1" indent="-285750">
              <a:buFontTx/>
              <a:buChar char="-"/>
            </a:pPr>
            <a:r>
              <a:rPr lang="fr-BE" dirty="0"/>
              <a:t>State « </a:t>
            </a:r>
            <a:r>
              <a:rPr lang="fr-BE" dirty="0" err="1"/>
              <a:t>Processing</a:t>
            </a:r>
            <a:r>
              <a:rPr lang="fr-BE" dirty="0"/>
              <a:t> » </a:t>
            </a:r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such</a:t>
            </a:r>
            <a:r>
              <a:rPr lang="fr-BE" dirty="0"/>
              <a:t> </a:t>
            </a:r>
            <a:r>
              <a:rPr lang="fr-BE" dirty="0" err="1"/>
              <a:t>error</a:t>
            </a:r>
            <a:r>
              <a:rPr lang="fr-BE" dirty="0"/>
              <a:t> </a:t>
            </a:r>
            <a:r>
              <a:rPr lang="fr-BE" dirty="0" err="1"/>
              <a:t>does</a:t>
            </a:r>
            <a:r>
              <a:rPr lang="fr-BE" dirty="0"/>
              <a:t> not </a:t>
            </a:r>
            <a:r>
              <a:rPr lang="fr-BE" dirty="0" err="1"/>
              <a:t>exist</a:t>
            </a:r>
            <a:r>
              <a:rPr lang="fr-BE" dirty="0"/>
              <a:t>.</a:t>
            </a:r>
          </a:p>
          <a:p>
            <a:pPr lvl="1"/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In the </a:t>
            </a:r>
            <a:r>
              <a:rPr lang="fr-BE" dirty="0" err="1"/>
              <a:t>present</a:t>
            </a:r>
            <a:r>
              <a:rPr lang="fr-BE" dirty="0"/>
              <a:t> scenario, the </a:t>
            </a:r>
            <a:r>
              <a:rPr lang="fr-BE" dirty="0" err="1"/>
              <a:t>error</a:t>
            </a:r>
            <a:r>
              <a:rPr lang="fr-BE" dirty="0"/>
              <a:t> condition </a:t>
            </a:r>
            <a:r>
              <a:rPr lang="fr-BE" dirty="0" err="1"/>
              <a:t>consists</a:t>
            </a:r>
            <a:r>
              <a:rPr lang="fr-BE" dirty="0"/>
              <a:t> in the « Product » not </a:t>
            </a:r>
            <a:r>
              <a:rPr lang="fr-BE" dirty="0" err="1"/>
              <a:t>being</a:t>
            </a:r>
            <a:r>
              <a:rPr lang="fr-BE" dirty="0"/>
              <a:t> </a:t>
            </a:r>
            <a:r>
              <a:rPr lang="fr-BE" dirty="0" err="1"/>
              <a:t>linked</a:t>
            </a:r>
            <a:r>
              <a:rPr lang="fr-BE" dirty="0"/>
              <a:t> to an « </a:t>
            </a:r>
            <a:r>
              <a:rPr lang="fr-BE" dirty="0" err="1"/>
              <a:t>Account</a:t>
            </a:r>
            <a:r>
              <a:rPr lang="fr-BE" dirty="0"/>
              <a:t> </a:t>
            </a:r>
            <a:r>
              <a:rPr lang="fr-BE" dirty="0" err="1"/>
              <a:t>Category</a:t>
            </a:r>
            <a:r>
              <a:rPr lang="fr-BE" dirty="0"/>
              <a:t> » and the state transition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« Quotation » to « </a:t>
            </a:r>
            <a:r>
              <a:rPr lang="fr-BE" dirty="0" err="1"/>
              <a:t>Confirmed</a:t>
            </a:r>
            <a:r>
              <a:rPr lang="fr-BE" dirty="0"/>
              <a:t> »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27BF28D-3C35-4757-B652-47B5A58B7F54}"/>
              </a:ext>
            </a:extLst>
          </p:cNvPr>
          <p:cNvSpPr/>
          <p:nvPr/>
        </p:nvSpPr>
        <p:spPr>
          <a:xfrm>
            <a:off x="1846268" y="5299191"/>
            <a:ext cx="2142836" cy="11453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tx1"/>
                </a:solidFill>
              </a:rPr>
              <a:t>Quotation</a:t>
            </a:r>
            <a:endParaRPr lang="en-BE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C294D0-58CF-49F7-BE4E-9D941C2A87A6}"/>
              </a:ext>
            </a:extLst>
          </p:cNvPr>
          <p:cNvSpPr/>
          <p:nvPr/>
        </p:nvSpPr>
        <p:spPr>
          <a:xfrm>
            <a:off x="5282194" y="3200695"/>
            <a:ext cx="2142836" cy="11453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>
                <a:solidFill>
                  <a:schemeClr val="tx1"/>
                </a:solidFill>
              </a:rPr>
              <a:t>Confirmed</a:t>
            </a:r>
            <a:endParaRPr lang="en-BE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6A75503-2348-4ABD-9631-F7999E99106E}"/>
              </a:ext>
            </a:extLst>
          </p:cNvPr>
          <p:cNvSpPr/>
          <p:nvPr/>
        </p:nvSpPr>
        <p:spPr>
          <a:xfrm>
            <a:off x="8718123" y="5299191"/>
            <a:ext cx="2142836" cy="11453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>
                <a:solidFill>
                  <a:schemeClr val="tx1"/>
                </a:solidFill>
              </a:rPr>
              <a:t>Processing</a:t>
            </a:r>
            <a:endParaRPr lang="en-BE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C4DA9A-B1A9-4566-8093-7122F6F04366}"/>
              </a:ext>
            </a:extLst>
          </p:cNvPr>
          <p:cNvCxnSpPr>
            <a:stCxn id="5" idx="6"/>
            <a:endCxn id="9" idx="2"/>
          </p:cNvCxnSpPr>
          <p:nvPr/>
        </p:nvCxnSpPr>
        <p:spPr>
          <a:xfrm flipV="1">
            <a:off x="3989104" y="3773350"/>
            <a:ext cx="1293090" cy="2098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6056E1D-2D0E-4A06-A396-169650E9B234}"/>
              </a:ext>
            </a:extLst>
          </p:cNvPr>
          <p:cNvSpPr txBox="1"/>
          <p:nvPr/>
        </p:nvSpPr>
        <p:spPr>
          <a:xfrm>
            <a:off x="2391261" y="3380681"/>
            <a:ext cx="26762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Confirm</a:t>
            </a:r>
            <a:endParaRPr lang="fr-BE" dirty="0"/>
          </a:p>
          <a:p>
            <a:pPr algn="ctr"/>
            <a:r>
              <a:rPr lang="fr-BE" dirty="0"/>
              <a:t>-</a:t>
            </a:r>
          </a:p>
          <a:p>
            <a:pPr algn="ctr"/>
            <a:r>
              <a:rPr lang="fr-BE" dirty="0" err="1"/>
              <a:t>Purchase</a:t>
            </a:r>
            <a:r>
              <a:rPr lang="fr-BE" dirty="0"/>
              <a:t> </a:t>
            </a:r>
            <a:r>
              <a:rPr lang="fr-BE" dirty="0" err="1"/>
              <a:t>Processing</a:t>
            </a:r>
            <a:r>
              <a:rPr lang="fr-BE" dirty="0"/>
              <a:t> </a:t>
            </a:r>
            <a:r>
              <a:rPr lang="fr-BE" dirty="0" err="1"/>
              <a:t>related</a:t>
            </a:r>
            <a:br>
              <a:rPr lang="fr-BE" dirty="0"/>
            </a:br>
            <a:r>
              <a:rPr lang="fr-BE" dirty="0" err="1"/>
              <a:t>Error</a:t>
            </a:r>
            <a:r>
              <a:rPr lang="fr-BE" dirty="0"/>
              <a:t> Condition</a:t>
            </a:r>
            <a:br>
              <a:rPr lang="fr-BE" dirty="0"/>
            </a:br>
            <a:r>
              <a:rPr lang="fr-BE" dirty="0" err="1"/>
              <a:t>Exists</a:t>
            </a:r>
            <a:endParaRPr lang="en-BE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AF03BE-ECF5-49E4-BD57-1C7B7FCB214F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7425030" y="3773350"/>
            <a:ext cx="1293093" cy="2098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BBA157-F24C-48B4-8B17-AACD6C5DFD89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3989104" y="5871846"/>
            <a:ext cx="47290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CB2EC97-8CF2-4DB0-8110-21C85E8228F1}"/>
              </a:ext>
            </a:extLst>
          </p:cNvPr>
          <p:cNvSpPr txBox="1"/>
          <p:nvPr/>
        </p:nvSpPr>
        <p:spPr>
          <a:xfrm>
            <a:off x="7941064" y="3357851"/>
            <a:ext cx="26762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Confirm</a:t>
            </a:r>
            <a:endParaRPr lang="fr-BE" dirty="0"/>
          </a:p>
          <a:p>
            <a:pPr algn="ctr"/>
            <a:r>
              <a:rPr lang="fr-BE" dirty="0"/>
              <a:t>-</a:t>
            </a:r>
          </a:p>
          <a:p>
            <a:pPr algn="ctr"/>
            <a:r>
              <a:rPr lang="fr-BE" dirty="0" err="1"/>
              <a:t>Purchase</a:t>
            </a:r>
            <a:r>
              <a:rPr lang="fr-BE" dirty="0"/>
              <a:t> </a:t>
            </a:r>
            <a:r>
              <a:rPr lang="fr-BE" dirty="0" err="1"/>
              <a:t>Processing</a:t>
            </a:r>
            <a:r>
              <a:rPr lang="fr-BE" dirty="0"/>
              <a:t> </a:t>
            </a:r>
            <a:r>
              <a:rPr lang="fr-BE" dirty="0" err="1"/>
              <a:t>related</a:t>
            </a:r>
            <a:br>
              <a:rPr lang="fr-BE" dirty="0"/>
            </a:br>
            <a:r>
              <a:rPr lang="fr-BE" dirty="0" err="1"/>
              <a:t>Error</a:t>
            </a:r>
            <a:r>
              <a:rPr lang="fr-BE" dirty="0"/>
              <a:t> Condition</a:t>
            </a:r>
            <a:br>
              <a:rPr lang="fr-BE" dirty="0"/>
            </a:br>
            <a:r>
              <a:rPr lang="fr-BE" dirty="0" err="1"/>
              <a:t>Resolved</a:t>
            </a:r>
            <a:endParaRPr lang="en-BE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FEDC64-2D84-4186-93CA-016372646E96}"/>
              </a:ext>
            </a:extLst>
          </p:cNvPr>
          <p:cNvSpPr txBox="1"/>
          <p:nvPr/>
        </p:nvSpPr>
        <p:spPr>
          <a:xfrm>
            <a:off x="5015493" y="4642667"/>
            <a:ext cx="2676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Confirm</a:t>
            </a:r>
            <a:endParaRPr lang="fr-BE" dirty="0"/>
          </a:p>
          <a:p>
            <a:pPr algn="ctr"/>
            <a:r>
              <a:rPr lang="fr-BE" dirty="0"/>
              <a:t>-</a:t>
            </a:r>
          </a:p>
          <a:p>
            <a:pPr algn="ctr"/>
            <a:r>
              <a:rPr lang="fr-BE" dirty="0" err="1"/>
              <a:t>Purchase</a:t>
            </a:r>
            <a:r>
              <a:rPr lang="fr-BE" dirty="0"/>
              <a:t> </a:t>
            </a:r>
            <a:r>
              <a:rPr lang="fr-BE" dirty="0" err="1"/>
              <a:t>Processing</a:t>
            </a:r>
            <a:r>
              <a:rPr lang="fr-BE" dirty="0"/>
              <a:t> possible</a:t>
            </a:r>
            <a:endParaRPr lang="en-BE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098959-570A-4134-92CA-5507F022BA4F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650159" y="5871846"/>
            <a:ext cx="11961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6591A72-D903-4127-A9FA-35894B985AE2}"/>
              </a:ext>
            </a:extLst>
          </p:cNvPr>
          <p:cNvSpPr txBox="1"/>
          <p:nvPr/>
        </p:nvSpPr>
        <p:spPr>
          <a:xfrm>
            <a:off x="563563" y="5386130"/>
            <a:ext cx="128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Confirm</a:t>
            </a:r>
            <a:endParaRPr lang="en-BE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12C4B90-8F5B-4614-A809-C8061733A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0" y="0"/>
            <a:ext cx="1600200" cy="28575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BC91BCC-5FC8-4FD9-9EDC-F6793EE0FB2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808141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</a:t>
            </a:r>
            <a:r>
              <a:rPr lang="fr-BE" dirty="0" err="1"/>
              <a:t>Confirmed</a:t>
            </a:r>
            <a:r>
              <a:rPr lang="fr-BE" dirty="0"/>
              <a:t> »</a:t>
            </a:r>
            <a:endParaRPr lang="en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23F989-1CD7-4155-AEF7-0E76A5CBD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67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8444871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</a:t>
            </a:r>
            <a:r>
              <a:rPr lang="fr-BE" dirty="0" err="1"/>
              <a:t>Confirmed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68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520365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69</a:t>
            </a:fld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CB705A-EBF7-42DC-A9BD-36FDEF787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97522"/>
            <a:ext cx="7941248" cy="58440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ADA8F1-8D58-490B-B9E3-7316D1EE3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800" y="0"/>
            <a:ext cx="1600200" cy="2857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C23DCA-C22F-4DC8-9274-757B5610805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81383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</a:t>
            </a:fld>
            <a:endParaRPr lang="en-B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BD6F7B-9CB6-4E5F-B52A-7B1A453B0EE4}"/>
              </a:ext>
            </a:extLst>
          </p:cNvPr>
          <p:cNvSpPr txBox="1"/>
          <p:nvPr/>
        </p:nvSpPr>
        <p:spPr>
          <a:xfrm>
            <a:off x="838200" y="960581"/>
            <a:ext cx="837045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Suppliers</a:t>
            </a:r>
            <a:r>
              <a:rPr lang="fr-BE" dirty="0"/>
              <a:t> are </a:t>
            </a:r>
            <a:r>
              <a:rPr lang="fr-BE" dirty="0" err="1"/>
              <a:t>named</a:t>
            </a:r>
            <a:r>
              <a:rPr lang="fr-BE" dirty="0"/>
              <a:t> « 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r>
              <a:rPr lang="fr-BE" dirty="0"/>
              <a:t> ».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name</a:t>
            </a:r>
            <a:r>
              <a:rPr lang="fr-BE" dirty="0"/>
              <a:t> </a:t>
            </a:r>
            <a:r>
              <a:rPr lang="fr-BE" dirty="0" err="1"/>
              <a:t>them</a:t>
            </a:r>
            <a:r>
              <a:rPr lang="fr-BE" dirty="0"/>
              <a:t> </a:t>
            </a:r>
            <a:r>
              <a:rPr lang="fr-BE" dirty="0" err="1"/>
              <a:t>hereafter</a:t>
            </a:r>
            <a:r>
              <a:rPr lang="fr-BE" dirty="0"/>
              <a:t> « Supplier » for </a:t>
            </a:r>
            <a:r>
              <a:rPr lang="fr-BE" dirty="0" err="1"/>
              <a:t>commodity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Suppliers</a:t>
            </a:r>
            <a:r>
              <a:rPr lang="fr-BE" dirty="0"/>
              <a:t> are in </a:t>
            </a:r>
            <a:r>
              <a:rPr lang="fr-BE" dirty="0" err="1"/>
              <a:t>fact</a:t>
            </a:r>
            <a:r>
              <a:rPr lang="fr-BE" dirty="0"/>
              <a:t> party 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roles</a:t>
            </a:r>
            <a:r>
              <a:rPr lang="fr-BE" dirty="0"/>
              <a:t> : </a:t>
            </a:r>
            <a:r>
              <a:rPr lang="fr-BE" dirty="0" err="1"/>
              <a:t>any</a:t>
            </a:r>
            <a:r>
              <a:rPr lang="fr-BE" dirty="0"/>
              <a:t> party </a:t>
            </a:r>
            <a:r>
              <a:rPr lang="fr-BE" dirty="0" err="1"/>
              <a:t>promotes</a:t>
            </a:r>
            <a:r>
              <a:rPr lang="fr-BE" dirty="0"/>
              <a:t> to a supplier as </a:t>
            </a:r>
            <a:r>
              <a:rPr lang="fr-BE" dirty="0" err="1"/>
              <a:t>soon</a:t>
            </a:r>
            <a:r>
              <a:rPr lang="fr-BE" dirty="0"/>
              <a:t> as one or more </a:t>
            </a:r>
            <a:r>
              <a:rPr lang="fr-BE" dirty="0" err="1"/>
              <a:t>purchases</a:t>
            </a:r>
            <a:r>
              <a:rPr lang="fr-BE" dirty="0"/>
              <a:t> are </a:t>
            </a:r>
            <a:r>
              <a:rPr lang="fr-BE" dirty="0" err="1"/>
              <a:t>linked</a:t>
            </a:r>
            <a:r>
              <a:rPr lang="fr-BE" dirty="0"/>
              <a:t> to </a:t>
            </a:r>
            <a:r>
              <a:rPr lang="fr-BE" dirty="0" err="1"/>
              <a:t>it</a:t>
            </a:r>
            <a:r>
              <a:rPr lang="fr-BE" dirty="0"/>
              <a:t>. </a:t>
            </a:r>
            <a:r>
              <a:rPr lang="fr-BE" dirty="0" err="1"/>
              <a:t>Same</a:t>
            </a:r>
            <a:r>
              <a:rPr lang="fr-BE" dirty="0"/>
              <a:t> for sales.</a:t>
            </a:r>
            <a:br>
              <a:rPr lang="fr-BE" dirty="0"/>
            </a:br>
            <a:endParaRPr lang="fr-BE" dirty="0"/>
          </a:p>
          <a:p>
            <a:pPr marL="285750" indent="-285750">
              <a:buFontTx/>
              <a:buChar char="-"/>
            </a:pPr>
            <a:r>
              <a:rPr lang="fr-BE" b="1" dirty="0" err="1"/>
              <a:t>Creation</a:t>
            </a:r>
            <a:r>
              <a:rPr lang="fr-BE" dirty="0"/>
              <a:t> : a supplier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defined</a:t>
            </a:r>
            <a:r>
              <a:rPr lang="fr-BE" dirty="0"/>
              <a:t> by </a:t>
            </a:r>
            <a:r>
              <a:rPr lang="fr-BE" dirty="0" err="1"/>
              <a:t>creating</a:t>
            </a:r>
            <a:r>
              <a:rPr lang="fr-BE" dirty="0"/>
              <a:t> an instance </a:t>
            </a:r>
            <a:r>
              <a:rPr lang="fr-BE" dirty="0" err="1"/>
              <a:t>with</a:t>
            </a:r>
            <a:r>
              <a:rPr lang="fr-BE" dirty="0"/>
              <a:t> the Menu </a:t>
            </a:r>
            <a:r>
              <a:rPr lang="fr-BE" dirty="0" err="1"/>
              <a:t>Tree</a:t>
            </a:r>
            <a:r>
              <a:rPr lang="fr-BE" dirty="0"/>
              <a:t> Item 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« Parties » or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« 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r>
              <a:rPr lang="fr-BE" dirty="0"/>
              <a:t> » if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exists</a:t>
            </a:r>
            <a:r>
              <a:rPr lang="fr-BE" dirty="0"/>
              <a:t> (</a:t>
            </a:r>
            <a:r>
              <a:rPr lang="fr-BE" dirty="0" err="1"/>
              <a:t>see</a:t>
            </a:r>
            <a:r>
              <a:rPr lang="fr-BE" dirty="0"/>
              <a:t> </a:t>
            </a:r>
            <a:r>
              <a:rPr lang="fr-BE" b="1" dirty="0"/>
              <a:t>Access</a:t>
            </a:r>
            <a:r>
              <a:rPr lang="fr-BE" dirty="0"/>
              <a:t> </a:t>
            </a:r>
            <a:r>
              <a:rPr lang="fr-BE" dirty="0" err="1"/>
              <a:t>hereafter</a:t>
            </a:r>
            <a:r>
              <a:rPr lang="fr-BE" dirty="0"/>
              <a:t>). </a:t>
            </a:r>
          </a:p>
          <a:p>
            <a:pPr marL="285750" indent="-285750">
              <a:buFontTx/>
              <a:buChar char="-"/>
            </a:pPr>
            <a:r>
              <a:rPr lang="fr-BE" b="1" dirty="0"/>
              <a:t>Access</a:t>
            </a:r>
            <a:r>
              <a:rPr lang="fr-BE" dirty="0"/>
              <a:t> : as long as no </a:t>
            </a:r>
            <a:r>
              <a:rPr lang="fr-BE" dirty="0" err="1"/>
              <a:t>purchase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linked</a:t>
            </a:r>
            <a:r>
              <a:rPr lang="fr-BE" dirty="0"/>
              <a:t> to a party,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not </a:t>
            </a:r>
            <a:r>
              <a:rPr lang="fr-BE" dirty="0" err="1"/>
              <a:t>recognized</a:t>
            </a:r>
            <a:r>
              <a:rPr lang="fr-BE" dirty="0"/>
              <a:t> as a supplier and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only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accessible </a:t>
            </a:r>
            <a:r>
              <a:rPr lang="fr-BE" dirty="0" err="1"/>
              <a:t>using</a:t>
            </a:r>
            <a:r>
              <a:rPr lang="fr-BE" dirty="0"/>
              <a:t> the Menu </a:t>
            </a:r>
            <a:r>
              <a:rPr lang="fr-BE" dirty="0" err="1"/>
              <a:t>Tree</a:t>
            </a:r>
            <a:r>
              <a:rPr lang="fr-BE" dirty="0"/>
              <a:t> Item « Parties ».  </a:t>
            </a:r>
          </a:p>
          <a:p>
            <a:pPr marL="285750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Note </a:t>
            </a:r>
            <a:r>
              <a:rPr lang="fr-BE" dirty="0" err="1"/>
              <a:t>finally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« Party » modules have been </a:t>
            </a:r>
            <a:r>
              <a:rPr lang="fr-BE" dirty="0" err="1"/>
              <a:t>activated</a:t>
            </a:r>
            <a:r>
              <a:rPr lang="fr-BE" dirty="0"/>
              <a:t> as </a:t>
            </a:r>
            <a:r>
              <a:rPr lang="fr-BE" dirty="0" err="1"/>
              <a:t>explained</a:t>
            </a:r>
            <a:r>
              <a:rPr lang="fr-BE" dirty="0"/>
              <a:t> in the </a:t>
            </a:r>
            <a:r>
              <a:rPr lang="fr-BE" dirty="0" err="1"/>
              <a:t>previous</a:t>
            </a:r>
            <a:r>
              <a:rPr lang="fr-BE" dirty="0"/>
              <a:t> document « Basic </a:t>
            </a:r>
            <a:r>
              <a:rPr lang="fr-BE" dirty="0" err="1"/>
              <a:t>Functionality</a:t>
            </a:r>
            <a:r>
              <a:rPr lang="fr-BE" dirty="0"/>
              <a:t> ».  </a:t>
            </a:r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5B087D-214D-477D-93F2-BE0FFED0D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1194" y="0"/>
            <a:ext cx="2550806" cy="25298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17C73B-FAB4-459E-87E7-8C9FDC961E9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251700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</a:t>
            </a:r>
            <a:r>
              <a:rPr lang="fr-BE" dirty="0" err="1"/>
              <a:t>Confirmed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70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5534124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867452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Confirmed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71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Quotation » To «  </a:t>
            </a:r>
            <a:r>
              <a:rPr lang="fr-BE" dirty="0" err="1"/>
              <a:t>Confirmed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454183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72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Quotation » To «  </a:t>
            </a:r>
            <a:r>
              <a:rPr lang="fr-BE" dirty="0" err="1"/>
              <a:t>Confirmed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/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8832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73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3B62AC-57B4-468F-AF99-6EAFD2437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34482"/>
            <a:ext cx="5613810" cy="41235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0284FB-9711-4F64-A800-7FBE045DF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70" y="827314"/>
            <a:ext cx="9435792" cy="18744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BD4560-8819-4AE6-9198-69075EBE3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0"/>
            <a:ext cx="1600200" cy="2857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525E1F9-4E4A-45CA-ADBC-83EA9973FE1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161560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Confirmed</a:t>
            </a:r>
            <a:r>
              <a:rPr lang="fr-BE" dirty="0"/>
              <a:t> » to State «</a:t>
            </a:r>
            <a:r>
              <a:rPr lang="fr-BE" dirty="0" err="1"/>
              <a:t>Processing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74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6052591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75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A0C9A9-98F9-49B5-A5A1-2DE3443E4C03}"/>
              </a:ext>
            </a:extLst>
          </p:cNvPr>
          <p:cNvSpPr txBox="1"/>
          <p:nvPr/>
        </p:nvSpPr>
        <p:spPr>
          <a:xfrm>
            <a:off x="838200" y="5584574"/>
            <a:ext cx="11155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The button “Process” checks that the purchase order is in a correct state with respect to forthcoming shipment, invoicing and accounting treatment.</a:t>
            </a:r>
          </a:p>
          <a:p>
            <a:pPr marL="285750" indent="-285750">
              <a:buFontTx/>
              <a:buChar char="-"/>
            </a:pPr>
            <a:r>
              <a:rPr lang="en-GB" dirty="0"/>
              <a:t>In our example, an “Account Category” is missing on the “Product PROD01”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67334C-705A-402F-A131-89BCACE6C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883" y="827314"/>
            <a:ext cx="2657475" cy="2333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B9B94-6FA7-4463-B0BE-09A7C210E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6453646" cy="45389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87E756-79E9-43DB-803A-A2573473D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0"/>
            <a:ext cx="1600200" cy="2857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B3F4C3-096D-490A-9CF5-C7CA36EF002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830414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76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EDC4C-8ED2-4A84-AD69-2DE3D1BD0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4981575" cy="2152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36CCC-77E3-48BA-855B-4368FF5A1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48001"/>
            <a:ext cx="8953500" cy="3667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F91BBB-D356-4B3B-A6C5-2EA2F4A9D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0"/>
            <a:ext cx="1600200" cy="2857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3FE807B-66E1-4AB2-A806-2059E06986F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489718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77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9E96F2-BAB2-48D0-B3AA-68FA815CA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2483"/>
            <a:ext cx="7417857" cy="58479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C1B279-A82E-4B86-940E-9B2324DA9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800" y="0"/>
            <a:ext cx="1600200" cy="2857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61435C0-9E8E-47EA-866D-5C99EB06BD2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810316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Purchase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Confirmed</a:t>
            </a:r>
            <a:r>
              <a:rPr lang="fr-BE" dirty="0"/>
              <a:t> » to State «</a:t>
            </a:r>
            <a:r>
              <a:rPr lang="fr-BE" dirty="0" err="1"/>
              <a:t>Processing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78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046335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784019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 (forecast)  [Supplier -= Move ; Input Zone += Move]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 [Supplier to Input Zone]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 [Linked to Purchase Line]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79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Confirmed</a:t>
            </a:r>
            <a:r>
              <a:rPr lang="fr-BE" dirty="0"/>
              <a:t> » To « </a:t>
            </a:r>
            <a:r>
              <a:rPr lang="fr-BE" dirty="0" err="1"/>
              <a:t>Processing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49504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2FCD06-EB2B-4753-92C1-B70946751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73125"/>
            <a:ext cx="7915275" cy="56197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5FAEF60-F0EE-4DD9-BB62-99E79DFC7D94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0F4A6E-D04C-4047-8032-C89B32E4C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0"/>
            <a:ext cx="21717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423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80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Purchase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Confirmed</a:t>
            </a:r>
            <a:r>
              <a:rPr lang="fr-BE" dirty="0"/>
              <a:t> » To « </a:t>
            </a:r>
            <a:r>
              <a:rPr lang="fr-BE" dirty="0" err="1"/>
              <a:t>Processing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/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1464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81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E62C90-C0F8-4323-A299-2A156FCE1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9413240" cy="19083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82BEE9-C3C0-4FCB-90A7-E1A8DF7BC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40" y="2799439"/>
            <a:ext cx="5684168" cy="40585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78BDB7-850A-4835-9023-F20DD4ADC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0"/>
            <a:ext cx="1600200" cy="2857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3CE5D73-14D0-4B47-AC51-F8D5E8B5D7B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051034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82</a:t>
            </a:fld>
            <a:endParaRPr lang="en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739C1F-F7E3-403D-B34F-8ED03A6A1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19162"/>
            <a:ext cx="9089544" cy="30330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8AE64D-41D1-438E-954F-9AB911DCA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07546"/>
            <a:ext cx="9048750" cy="21621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4217D5-CD67-45C1-BCFF-8F1E9630872D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5A1F82-92AD-45A4-AA7A-3F69E231A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45719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83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9A6335-1067-40E8-9B6F-DDF6E0F07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3913"/>
            <a:ext cx="6995160" cy="34148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31B87E-32B3-46E9-AFAD-E9834385D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23464"/>
            <a:ext cx="9220200" cy="21907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E1A5BCF-2010-4A1E-9021-D7EEEF92A13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04A359-F7B6-4318-BAD3-DAE89A9D4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467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84</a:t>
            </a:fld>
            <a:endParaRPr lang="en-B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B56F49-B85A-430A-AC0B-34AAC55BA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69" y="2443993"/>
            <a:ext cx="6810971" cy="44140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53CB9F9-A019-49D9-8658-4D5D122D6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5826760" cy="15433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677240C-631C-4250-A469-56D4B909EF1A}"/>
              </a:ext>
            </a:extLst>
          </p:cNvPr>
          <p:cNvSpPr txBox="1"/>
          <p:nvPr/>
        </p:nvSpPr>
        <p:spPr>
          <a:xfrm>
            <a:off x="6898005" y="1312488"/>
            <a:ext cx="325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</a:t>
            </a:r>
            <a:r>
              <a:rPr lang="fr-BE" dirty="0" err="1"/>
              <a:t>From</a:t>
            </a:r>
            <a:r>
              <a:rPr lang="fr-BE" dirty="0"/>
              <a:t> </a:t>
            </a:r>
            <a:r>
              <a:rPr lang="fr-BE" dirty="0" err="1"/>
              <a:t>Suppliers</a:t>
            </a:r>
            <a:r>
              <a:rPr lang="fr-BE" dirty="0"/>
              <a:t> </a:t>
            </a:r>
            <a:r>
              <a:rPr lang="fr-BE" dirty="0" err="1"/>
              <a:t>Waiting</a:t>
            </a:r>
            <a:r>
              <a:rPr lang="fr-BE" dirty="0"/>
              <a:t> » </a:t>
            </a:r>
            <a:r>
              <a:rPr lang="fr-BE" dirty="0" err="1"/>
              <a:t>iff</a:t>
            </a:r>
            <a:r>
              <a:rPr lang="fr-BE" dirty="0"/>
              <a:t> « </a:t>
            </a:r>
            <a:r>
              <a:rPr lang="fr-BE" dirty="0" err="1"/>
              <a:t>Purchase</a:t>
            </a:r>
            <a:r>
              <a:rPr lang="fr-BE" dirty="0"/>
              <a:t> Delivery Date » </a:t>
            </a:r>
            <a:r>
              <a:rPr lang="fr-BE" dirty="0" err="1"/>
              <a:t>exists</a:t>
            </a:r>
            <a:endParaRPr lang="en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74DC8E-D71F-4CA0-A9A3-4AD5839F2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8057" y="0"/>
            <a:ext cx="1800225" cy="41624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F83555A-7B8D-4345-867D-3FAB6DA6C16D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735270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7 - </a:t>
            </a:r>
            <a:r>
              <a:rPr lang="fr-BE" dirty="0" err="1"/>
              <a:t>Invoice</a:t>
            </a:r>
            <a:r>
              <a:rPr lang="fr-BE" dirty="0"/>
              <a:t> Lines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85</a:t>
            </a:fld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EEACF7-C824-4C69-9035-C942331C9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827314"/>
            <a:ext cx="6974841" cy="13761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C374A1-9770-41FC-BF40-F6A06B881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85" y="2274039"/>
            <a:ext cx="6960555" cy="44446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4793F7-5A32-4027-AEFA-F1DFA2D81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0825" y="0"/>
            <a:ext cx="1781175" cy="30861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69FB542-7912-42EF-BEED-8AFE3661142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779893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414C80-3FEB-49F7-A8EC-9C2C596E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r>
              <a:rPr lang="fr-BE" dirty="0"/>
              <a:t> - State Changes - </a:t>
            </a:r>
            <a:r>
              <a:rPr lang="fr-BE" dirty="0" err="1"/>
              <a:t>Actual</a:t>
            </a:r>
            <a:r>
              <a:rPr lang="fr-BE" dirty="0"/>
              <a:t> States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592A5-26EA-440E-9779-67D7074C0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691634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87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7678DD-C57E-4754-8787-4CA6C70BB5D7}"/>
              </a:ext>
            </a:extLst>
          </p:cNvPr>
          <p:cNvSpPr txBox="1"/>
          <p:nvPr/>
        </p:nvSpPr>
        <p:spPr>
          <a:xfrm>
            <a:off x="845820" y="952500"/>
            <a:ext cx="79564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It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certainly</a:t>
            </a:r>
            <a:r>
              <a:rPr lang="fr-BE" dirty="0"/>
              <a:t> possible to process the </a:t>
            </a:r>
            <a:r>
              <a:rPr lang="fr-BE" dirty="0" err="1"/>
              <a:t>shipment</a:t>
            </a:r>
            <a:r>
              <a:rPr lang="fr-BE" dirty="0"/>
              <a:t>(s) </a:t>
            </a:r>
            <a:r>
              <a:rPr lang="fr-BE" dirty="0" err="1"/>
              <a:t>pertaining</a:t>
            </a:r>
            <a:r>
              <a:rPr lang="fr-BE" dirty="0"/>
              <a:t> to a « </a:t>
            </a:r>
            <a:r>
              <a:rPr lang="fr-BE" dirty="0" err="1"/>
              <a:t>Purchase</a:t>
            </a:r>
            <a:r>
              <a:rPr lang="fr-BE" dirty="0"/>
              <a:t> » </a:t>
            </a:r>
            <a:r>
              <a:rPr lang="fr-BE" dirty="0" err="1"/>
              <a:t>using</a:t>
            </a:r>
            <a:r>
              <a:rPr lang="fr-BE" dirty="0"/>
              <a:t> the « Move » menu item.</a:t>
            </a:r>
          </a:p>
          <a:p>
            <a:endParaRPr lang="fr-BE" dirty="0"/>
          </a:p>
          <a:p>
            <a:r>
              <a:rPr lang="fr-BE" dirty="0" err="1"/>
              <a:t>However</a:t>
            </a:r>
            <a:r>
              <a:rPr lang="fr-BE" dirty="0"/>
              <a:t>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recommended</a:t>
            </a:r>
            <a:r>
              <a:rPr lang="fr-BE" dirty="0"/>
              <a:t> to </a:t>
            </a:r>
            <a:r>
              <a:rPr lang="fr-BE" dirty="0" err="1"/>
              <a:t>proceed</a:t>
            </a:r>
            <a:r>
              <a:rPr lang="fr-BE" dirty="0"/>
              <a:t> </a:t>
            </a:r>
            <a:r>
              <a:rPr lang="fr-BE" dirty="0" err="1"/>
              <a:t>using</a:t>
            </a:r>
            <a:r>
              <a:rPr lang="fr-BE" dirty="0"/>
              <a:t> the « Supplier </a:t>
            </a:r>
            <a:r>
              <a:rPr lang="fr-BE" dirty="0" err="1"/>
              <a:t>Shipment</a:t>
            </a:r>
            <a:r>
              <a:rPr lang="fr-BE" dirty="0"/>
              <a:t> » </a:t>
            </a:r>
            <a:r>
              <a:rPr lang="fr-BE" dirty="0" err="1"/>
              <a:t>functionality</a:t>
            </a:r>
            <a:r>
              <a:rPr lang="fr-BE" dirty="0"/>
              <a:t> </a:t>
            </a:r>
            <a:r>
              <a:rPr lang="fr-BE" dirty="0" err="1"/>
              <a:t>which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manage the </a:t>
            </a:r>
            <a:r>
              <a:rPr lang="fr-BE" dirty="0" err="1"/>
              <a:t>following</a:t>
            </a:r>
            <a:r>
              <a:rPr lang="fr-BE"/>
              <a:t> stock moves </a:t>
            </a:r>
            <a:r>
              <a:rPr lang="fr-BE" dirty="0"/>
              <a:t>in a </a:t>
            </a:r>
            <a:r>
              <a:rPr lang="fr-BE" dirty="0" err="1"/>
              <a:t>coherent</a:t>
            </a:r>
            <a:r>
              <a:rPr lang="fr-BE" dirty="0"/>
              <a:t> fashion :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« </a:t>
            </a:r>
            <a:r>
              <a:rPr lang="fr-BE" dirty="0" err="1"/>
              <a:t>Incoming</a:t>
            </a:r>
            <a:r>
              <a:rPr lang="fr-BE" dirty="0"/>
              <a:t> Moves » </a:t>
            </a:r>
            <a:r>
              <a:rPr lang="fr-BE" dirty="0" err="1"/>
              <a:t>between</a:t>
            </a:r>
            <a:r>
              <a:rPr lang="fr-BE" dirty="0"/>
              <a:t> the supplier location and the </a:t>
            </a:r>
            <a:r>
              <a:rPr lang="fr-BE" dirty="0" err="1"/>
              <a:t>warehouse</a:t>
            </a:r>
            <a:r>
              <a:rPr lang="fr-BE" dirty="0"/>
              <a:t> input location</a:t>
            </a:r>
          </a:p>
          <a:p>
            <a:pPr marL="285750" indent="-285750">
              <a:buFontTx/>
              <a:buChar char="-"/>
            </a:pPr>
            <a:r>
              <a:rPr lang="fr-BE" dirty="0"/>
              <a:t>« Storage Moves » </a:t>
            </a:r>
            <a:r>
              <a:rPr lang="fr-BE" dirty="0" err="1"/>
              <a:t>between</a:t>
            </a:r>
            <a:r>
              <a:rPr lang="fr-BE" dirty="0"/>
              <a:t> the </a:t>
            </a:r>
            <a:r>
              <a:rPr lang="fr-BE" dirty="0" err="1"/>
              <a:t>warehouse</a:t>
            </a:r>
            <a:r>
              <a:rPr lang="fr-BE" dirty="0"/>
              <a:t> input location and the </a:t>
            </a:r>
            <a:r>
              <a:rPr lang="fr-BE" dirty="0" err="1"/>
              <a:t>warehouse</a:t>
            </a:r>
            <a:r>
              <a:rPr lang="fr-BE" dirty="0"/>
              <a:t> </a:t>
            </a:r>
            <a:r>
              <a:rPr lang="fr-BE" dirty="0" err="1"/>
              <a:t>storage</a:t>
            </a:r>
            <a:r>
              <a:rPr lang="fr-BE" dirty="0"/>
              <a:t> location</a:t>
            </a:r>
            <a:endParaRPr lang="en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A6AA30-F66D-459F-A24E-B9CAFE0AD1D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67A4F-7916-46E7-BACD-36ECFE5E3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8925" y="0"/>
            <a:ext cx="17430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8897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/>
              <a:t>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853907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89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86344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D3F958-AD5F-4DD8-A795-80A803136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895350"/>
            <a:ext cx="8518236" cy="47853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8DBE73-7AE0-4E5E-B77E-10A2EE54AD5D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729EBB-53B6-4C74-9936-A27534C4F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0"/>
            <a:ext cx="21717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0943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r>
              <a:rPr lang="fr-BE" dirty="0"/>
              <a:t> – </a:t>
            </a:r>
            <a:r>
              <a:rPr lang="fr-BE" dirty="0" err="1"/>
              <a:t>Incoming</a:t>
            </a:r>
            <a:r>
              <a:rPr lang="fr-BE" dirty="0"/>
              <a:t> Moves - </a:t>
            </a:r>
            <a:r>
              <a:rPr lang="fr-BE" i="1" dirty="0" err="1"/>
              <a:t>Using</a:t>
            </a:r>
            <a:r>
              <a:rPr lang="fr-BE" i="1" dirty="0"/>
              <a:t> « Added » or « </a:t>
            </a:r>
            <a:r>
              <a:rPr lang="fr-BE" i="1" dirty="0" err="1"/>
              <a:t>Created</a:t>
            </a:r>
            <a:r>
              <a:rPr lang="fr-BE" i="1" dirty="0"/>
              <a:t> »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90</a:t>
            </a:fld>
            <a:endParaRPr lang="en-BE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4E5779E-8A69-44D2-8B42-16F2CA8BA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8250365" cy="57914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2BB6908-D7D7-440A-955E-6739C60F4AF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506D18-D011-42ED-9141-6F2D5F4BB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8925" y="0"/>
            <a:ext cx="17430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622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r>
              <a:rPr lang="fr-BE" dirty="0"/>
              <a:t> – </a:t>
            </a:r>
            <a:r>
              <a:rPr lang="fr-BE" dirty="0" err="1"/>
              <a:t>Incoming</a:t>
            </a:r>
            <a:r>
              <a:rPr lang="fr-BE" dirty="0"/>
              <a:t> Moves - </a:t>
            </a:r>
            <a:r>
              <a:rPr lang="fr-BE" i="1" dirty="0" err="1"/>
              <a:t>Using</a:t>
            </a:r>
            <a:r>
              <a:rPr lang="fr-BE" i="1" dirty="0"/>
              <a:t> « Added »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91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6FB93E-535A-4F66-B452-88D6B8283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75055"/>
            <a:ext cx="9019418" cy="515395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D0DE8CD-ED0F-413C-A742-DF6148316CD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F4EF39-0B63-4C86-B313-2BB36EDD0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8925" y="0"/>
            <a:ext cx="17430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678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r>
              <a:rPr lang="fr-BE" dirty="0"/>
              <a:t> – </a:t>
            </a:r>
            <a:r>
              <a:rPr lang="fr-BE" dirty="0" err="1"/>
              <a:t>Incoming</a:t>
            </a:r>
            <a:r>
              <a:rPr lang="fr-BE" dirty="0"/>
              <a:t> Moves - </a:t>
            </a:r>
            <a:r>
              <a:rPr lang="fr-BE" i="1" dirty="0" err="1"/>
              <a:t>Using</a:t>
            </a:r>
            <a:r>
              <a:rPr lang="fr-BE" i="1" dirty="0"/>
              <a:t> « </a:t>
            </a:r>
            <a:r>
              <a:rPr lang="fr-BE" i="1" dirty="0" err="1"/>
              <a:t>Created</a:t>
            </a:r>
            <a:r>
              <a:rPr lang="fr-BE" i="1" dirty="0"/>
              <a:t> » (1/2)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92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A9C738-65D9-48DB-BA6C-B83B324D2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55254"/>
            <a:ext cx="8181975" cy="304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49130C-857F-4D93-A392-4211A2612976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196410-2EFC-4219-B827-CB4D3EC53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8925" y="0"/>
            <a:ext cx="17430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0259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r>
              <a:rPr lang="fr-BE" dirty="0"/>
              <a:t> – </a:t>
            </a:r>
            <a:r>
              <a:rPr lang="fr-BE" dirty="0" err="1"/>
              <a:t>Incoming</a:t>
            </a:r>
            <a:r>
              <a:rPr lang="fr-BE" dirty="0"/>
              <a:t> Moves - </a:t>
            </a:r>
            <a:r>
              <a:rPr lang="fr-BE" dirty="0" err="1"/>
              <a:t>Using</a:t>
            </a:r>
            <a:r>
              <a:rPr lang="fr-BE" dirty="0"/>
              <a:t> « </a:t>
            </a:r>
            <a:r>
              <a:rPr lang="fr-BE" dirty="0" err="1"/>
              <a:t>Created</a:t>
            </a:r>
            <a:r>
              <a:rPr lang="fr-BE" dirty="0"/>
              <a:t> »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93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3CA150-AA57-4E4A-A5D1-1E0B3992A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827314"/>
            <a:ext cx="6761480" cy="29961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F57CE4-31A6-4D88-8869-94817EC19C1A}"/>
              </a:ext>
            </a:extLst>
          </p:cNvPr>
          <p:cNvSpPr txBox="1"/>
          <p:nvPr/>
        </p:nvSpPr>
        <p:spPr>
          <a:xfrm>
            <a:off x="7730835" y="2900133"/>
            <a:ext cx="3990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Using</a:t>
            </a:r>
            <a:r>
              <a:rPr lang="fr-BE" dirty="0"/>
              <a:t> « </a:t>
            </a:r>
            <a:r>
              <a:rPr lang="fr-BE" dirty="0" err="1"/>
              <a:t>Created</a:t>
            </a:r>
            <a:r>
              <a:rPr lang="fr-BE" dirty="0"/>
              <a:t> »,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possible to fine tune « Product », « </a:t>
            </a:r>
            <a:r>
              <a:rPr lang="fr-BE" dirty="0" err="1"/>
              <a:t>Quantity</a:t>
            </a:r>
            <a:r>
              <a:rPr lang="fr-BE" dirty="0"/>
              <a:t> », « Unit Price »</a:t>
            </a:r>
            <a:endParaRPr lang="en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EEA233-20C5-4B81-8316-919670929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873" y="3921702"/>
            <a:ext cx="6666808" cy="291005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C27C21-E5BC-44FF-A465-73C5BBF261B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EF4780-60EC-446D-994D-090B704F5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8925" y="0"/>
            <a:ext cx="17430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601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Shipments</a:t>
            </a:r>
            <a:r>
              <a:rPr lang="fr-BE" dirty="0"/>
              <a:t> – Inventory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94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A7FC01-462D-4B46-9030-DFC7FDC4C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895633"/>
            <a:ext cx="8404309" cy="58547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23767E-2400-42A2-9C5F-456621A7CB8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2585E9-B42F-464B-A968-B6BA64A5D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8925" y="0"/>
            <a:ext cx="17430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41650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95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228317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470285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Supplier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Purchase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Shipment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Purchase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Purchases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; </a:t>
                      </a: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</a:t>
                      </a:r>
                      <a:r>
                        <a:rPr lang="fr-BE" sz="1200" dirty="0" err="1"/>
                        <a:t>Shipment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Supplier Shipments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 (forecast)  [Supplier -= Move ; Input Zone += Move]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6185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 [Supplier to Input Zone]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(Supplier)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 [Linked to Purchase Line]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96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6461013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97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Supplier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/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04259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98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90CBD0-7C22-49C4-9C5B-2BCE86E4F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38" y="827314"/>
            <a:ext cx="6365352" cy="60197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0845F8-2BF2-4D1D-AF8B-B225B2ADF46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EF7111-0104-404D-8474-BBF5820F1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7925" y="0"/>
            <a:ext cx="212407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949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</a:t>
            </a:r>
            <a:r>
              <a:rPr lang="fr-BE" dirty="0" err="1"/>
              <a:t>Purchases</a:t>
            </a:r>
            <a:r>
              <a:rPr lang="fr-BE" dirty="0"/>
              <a:t> | </a:t>
            </a:r>
            <a:r>
              <a:rPr lang="fr-BE" dirty="0" err="1"/>
              <a:t>Purchases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99</a:t>
            </a:fld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E829B4-EC29-496F-9186-B01F594F8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827315"/>
            <a:ext cx="5806439" cy="12726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8E4234-A6AA-4267-BDF4-8904D4602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126439"/>
            <a:ext cx="5806439" cy="45495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FB6627-3154-4C26-AAA9-36A80BBBD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0"/>
            <a:ext cx="1600200" cy="2857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A207613-3C3E-44A9-819E-5B128068293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69289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33383</TotalTime>
  <Words>4213</Words>
  <Application>Microsoft Office PowerPoint</Application>
  <PresentationFormat>Widescreen</PresentationFormat>
  <Paragraphs>1106</Paragraphs>
  <Slides>202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202</vt:i4>
      </vt:variant>
    </vt:vector>
  </HeadingPairs>
  <TitlesOfParts>
    <vt:vector size="206" baseType="lpstr">
      <vt:lpstr>Arial</vt:lpstr>
      <vt:lpstr>Calibri</vt:lpstr>
      <vt:lpstr>Calibri Light</vt:lpstr>
      <vt:lpstr>Office Theme</vt:lpstr>
      <vt:lpstr>- Getting started - Purchase</vt:lpstr>
      <vt:lpstr>Table of Contents</vt:lpstr>
      <vt:lpstr>TOC </vt:lpstr>
      <vt:lpstr>Chart of Accounts (Recap)</vt:lpstr>
      <vt:lpstr>Chart of Account</vt:lpstr>
      <vt:lpstr>Supplier</vt:lpstr>
      <vt:lpstr>Motivation</vt:lpstr>
      <vt:lpstr>Create</vt:lpstr>
      <vt:lpstr>Create</vt:lpstr>
      <vt:lpstr>Summary</vt:lpstr>
      <vt:lpstr>Product</vt:lpstr>
      <vt:lpstr>Module Activation</vt:lpstr>
      <vt:lpstr>State « Ante »</vt:lpstr>
      <vt:lpstr>Module Activation</vt:lpstr>
      <vt:lpstr>State « Post »</vt:lpstr>
      <vt:lpstr>Product &amp; Variant Creation</vt:lpstr>
      <vt:lpstr>Create « Product PROD01 » &amp; « Variant VA01 »</vt:lpstr>
      <vt:lpstr>Create « Product PROD01 » &amp; « Variant VA01 »</vt:lpstr>
      <vt:lpstr>Display « Variants »</vt:lpstr>
      <vt:lpstr>Inventory &amp; Stock</vt:lpstr>
      <vt:lpstr>Motivation</vt:lpstr>
      <vt:lpstr>Module Activation</vt:lpstr>
      <vt:lpstr>Module Activation</vt:lpstr>
      <vt:lpstr>Purchase</vt:lpstr>
      <vt:lpstr>Module Activation</vt:lpstr>
      <vt:lpstr>Module Activation</vt:lpstr>
      <vt:lpstr>Purchase Configuration</vt:lpstr>
      <vt:lpstr>Purchase Configuration (1/2)</vt:lpstr>
      <vt:lpstr>Purchase Configuration (2/2)</vt:lpstr>
      <vt:lpstr>Product</vt:lpstr>
      <vt:lpstr>Motivation</vt:lpstr>
      <vt:lpstr>Purchase - Related Entities State Changes</vt:lpstr>
      <vt:lpstr>« Purchase » related states </vt:lpstr>
      <vt:lpstr>The State Diagram for « Purchases » </vt:lpstr>
      <vt:lpstr>Impacted functions</vt:lpstr>
      <vt:lpstr>Impact analysis</vt:lpstr>
      <vt:lpstr>Impact analysis</vt:lpstr>
      <vt:lpstr>Impact analysis</vt:lpstr>
      <vt:lpstr>Impact analysis</vt:lpstr>
      <vt:lpstr>Supplier Purchase - State Changes - Impact Analysis</vt:lpstr>
      <vt:lpstr>Purchase From State « Nill » to State « Draft »</vt:lpstr>
      <vt:lpstr>Purchase From State « Nill » to State « Draft » Action</vt:lpstr>
      <vt:lpstr>Purchase</vt:lpstr>
      <vt:lpstr>Purchase From State « Nill » to State « Draft » Impact</vt:lpstr>
      <vt:lpstr>Purchase - From « Nill » To « Draft »</vt:lpstr>
      <vt:lpstr>Purchase - From « Nill » To « Draft »</vt:lpstr>
      <vt:lpstr>1 - Parties associated to Purchases</vt:lpstr>
      <vt:lpstr>2 - Purchases | Purchases (SUP01)</vt:lpstr>
      <vt:lpstr>10 - Journals - Periods</vt:lpstr>
      <vt:lpstr>11 - Account Moves</vt:lpstr>
      <vt:lpstr>12 - Open Journal</vt:lpstr>
      <vt:lpstr>13 - General Ledger</vt:lpstr>
      <vt:lpstr>14 - Balance Sheet</vt:lpstr>
      <vt:lpstr>15 - Income statement</vt:lpstr>
      <vt:lpstr>16 - General Journal</vt:lpstr>
      <vt:lpstr>16 - Statements</vt:lpstr>
      <vt:lpstr>Purchase From State « Draft » to State « Quotation »</vt:lpstr>
      <vt:lpstr>Purchase From State « Draft » to State « Quotation » Action</vt:lpstr>
      <vt:lpstr>Purchase</vt:lpstr>
      <vt:lpstr>Purchase From State « Draft » to State « Quotation » Impact</vt:lpstr>
      <vt:lpstr>Purchase - From « Draft » To «  Quotation »</vt:lpstr>
      <vt:lpstr>Purchase - From « Draft » To «  Quotation »</vt:lpstr>
      <vt:lpstr>1 - Parties associated to Purchases</vt:lpstr>
      <vt:lpstr>2 - Purchases | Purchases (SUP01)</vt:lpstr>
      <vt:lpstr>Purchase From State « Quotation » to State « Confirmed » or From State « Quotation » to State « Processing  »</vt:lpstr>
      <vt:lpstr>State transitions</vt:lpstr>
      <vt:lpstr>Purchase From State « Quotation » to State «Confirmed »</vt:lpstr>
      <vt:lpstr>Purchase From State « Quotation » to State «Confirmed » Action</vt:lpstr>
      <vt:lpstr>Purchase</vt:lpstr>
      <vt:lpstr>Purchase From State « Quotation » to State «Confirmed » Impact</vt:lpstr>
      <vt:lpstr>Purchase - From « Quotation » To «  Confirmed »</vt:lpstr>
      <vt:lpstr>Purchase - From « Quotation » To «  Confirmed »</vt:lpstr>
      <vt:lpstr>2 - Purchases | Purchases (SUP01)</vt:lpstr>
      <vt:lpstr>Purchase From State « Confirmed » to State «Processing » Action</vt:lpstr>
      <vt:lpstr>Purchase</vt:lpstr>
      <vt:lpstr>Purchase</vt:lpstr>
      <vt:lpstr>Purchase</vt:lpstr>
      <vt:lpstr>Purchase From State « Confirmed » to State «Processing » Impact</vt:lpstr>
      <vt:lpstr>Purchase - From « Confirmed » To « Processing »</vt:lpstr>
      <vt:lpstr>Purchase - From « Confirmed » To « Processing »</vt:lpstr>
      <vt:lpstr>2 - Purchases | Purchases (SUP01)</vt:lpstr>
      <vt:lpstr>4 - Stock Locations</vt:lpstr>
      <vt:lpstr>4 - Stock Locations</vt:lpstr>
      <vt:lpstr>5 - Stock Moves</vt:lpstr>
      <vt:lpstr>7 - Invoice Lines</vt:lpstr>
      <vt:lpstr>Supplier Shipment - State Changes - Actual States</vt:lpstr>
      <vt:lpstr>Motivation</vt:lpstr>
      <vt:lpstr>Supplier Shipment « Nill » To « Draft »</vt:lpstr>
      <vt:lpstr>Supplier Shipment From « Nill » To « Draft » Action</vt:lpstr>
      <vt:lpstr>Supplier Shipments – Incoming Moves - Using « Added » or « Created »</vt:lpstr>
      <vt:lpstr>Supplier Shipments – Incoming Moves - Using « Added »</vt:lpstr>
      <vt:lpstr>Supplier Shipments – Incoming Moves - Using « Created » (1/2)</vt:lpstr>
      <vt:lpstr>Supplier Shipments – Incoming Moves - Using « Created » (2/2)</vt:lpstr>
      <vt:lpstr>Supplier Shipments – Inventory Moves</vt:lpstr>
      <vt:lpstr>Supplier Shipment From « Nill » To « Draft » Impact</vt:lpstr>
      <vt:lpstr>Supplier Shipment - From « Nill » To « Draft »</vt:lpstr>
      <vt:lpstr>Supplier Shipment - From « Nill » To « Draft »</vt:lpstr>
      <vt:lpstr>1 Parties associated to Purchases</vt:lpstr>
      <vt:lpstr>2 - Purchases | Purchases (SUP01)</vt:lpstr>
      <vt:lpstr>3 - Supplier Shipments | Supplier Shipments (SUP01)</vt:lpstr>
      <vt:lpstr>Supplier Shipment « Draft » To « Received »</vt:lpstr>
      <vt:lpstr>Supplier Shipment From « Draft » To « Received » Action</vt:lpstr>
      <vt:lpstr>Supplier Shipments - Incoming Moves</vt:lpstr>
      <vt:lpstr>Supplier Shipments - Inventory Moves</vt:lpstr>
      <vt:lpstr>Supplier Shipment From « Draft » To « Received » Impact</vt:lpstr>
      <vt:lpstr>Supplier Shipment - From « Draft » To « Received »</vt:lpstr>
      <vt:lpstr>Supplier Shipment - From « Draft » To « Received »</vt:lpstr>
      <vt:lpstr>2 - Purchases | Purchases (SUP01)</vt:lpstr>
      <vt:lpstr>3 - Supplier Shipments | Supplier Shipments (SUP01)</vt:lpstr>
      <vt:lpstr>4 - Stock Locations</vt:lpstr>
      <vt:lpstr>4 - Stock Locations</vt:lpstr>
      <vt:lpstr>5 - Stock Moves</vt:lpstr>
      <vt:lpstr>Supplier Shipment From « Received » to « Done »</vt:lpstr>
      <vt:lpstr>Supplier Shipment From « Received » To « Done » Action</vt:lpstr>
      <vt:lpstr>Supplier Shipments</vt:lpstr>
      <vt:lpstr>Supplier Shipments</vt:lpstr>
      <vt:lpstr>Supplier Shipments</vt:lpstr>
      <vt:lpstr>Supplier Shipment From « Received » To « Done » Impact</vt:lpstr>
      <vt:lpstr>Supplier Shipment - From « Received » To « Done »</vt:lpstr>
      <vt:lpstr>Supplier Shipment - From « Received » To « Done »</vt:lpstr>
      <vt:lpstr>1 - Parties associated to Purchases</vt:lpstr>
      <vt:lpstr>2 - Purchases | Purchases (SUP01)</vt:lpstr>
      <vt:lpstr>3 - Supplier Shipments | Supplier Shipments (SUP01)</vt:lpstr>
      <vt:lpstr>4 - Stock Locations</vt:lpstr>
      <vt:lpstr>4 - Stock Locations</vt:lpstr>
      <vt:lpstr>4 - Stock Locations</vt:lpstr>
      <vt:lpstr>5 - Stock Moves</vt:lpstr>
      <vt:lpstr>Supplier Invoice - State Changes - Actual States</vt:lpstr>
      <vt:lpstr>Supplier Invoices From State « Nill » to State « Draft » </vt:lpstr>
      <vt:lpstr>Supplier Invoices From State « Nill » to State « Draft » Action</vt:lpstr>
      <vt:lpstr>Supplier Invoices (1/3)</vt:lpstr>
      <vt:lpstr>Supplier Invoices (2/3)</vt:lpstr>
      <vt:lpstr>Supplier Invoices (3/3)</vt:lpstr>
      <vt:lpstr>Supplier Invoice Lines</vt:lpstr>
      <vt:lpstr>Supplier Invoices From State « Nill » to State « Draft » Impact</vt:lpstr>
      <vt:lpstr>Supplier Invoices - From « Nill » To « Draft »</vt:lpstr>
      <vt:lpstr>Supplier Invoices - From « Nill » To « Draft »</vt:lpstr>
      <vt:lpstr>1 - Parties associated to Purchases</vt:lpstr>
      <vt:lpstr>2 - Purchases | Purchases (SUP01)</vt:lpstr>
      <vt:lpstr>Supplier Invoices</vt:lpstr>
      <vt:lpstr>Supplier Invoice Lines</vt:lpstr>
      <vt:lpstr>Supplier Invoices From State « Draft » to State « Validated » </vt:lpstr>
      <vt:lpstr>Supplier Invoices From State « Draft » to State « Validated » Action</vt:lpstr>
      <vt:lpstr>Supplier Invoices (1/2)</vt:lpstr>
      <vt:lpstr>Supplier Invoices (2/2)</vt:lpstr>
      <vt:lpstr>Supplier Invoices From State « Draft » to State « Validated » Impact</vt:lpstr>
      <vt:lpstr>Supplier Invoices - From « Draft » To « Validated »</vt:lpstr>
      <vt:lpstr>Supplier Invoices - From « Draft » To « Validated »</vt:lpstr>
      <vt:lpstr>1 - Parties associated to Purchases</vt:lpstr>
      <vt:lpstr>2 - Purchases | Purchases (SUP01)</vt:lpstr>
      <vt:lpstr>6 - Invoices | Invoices (SUP01) (1/2)</vt:lpstr>
      <vt:lpstr>6 - Invoices | Invoices (SUP01) (2/2)</vt:lpstr>
      <vt:lpstr>7 - Invoice Lines</vt:lpstr>
      <vt:lpstr>10 - Journals - Periods</vt:lpstr>
      <vt:lpstr>10 - Journals - Periods</vt:lpstr>
      <vt:lpstr>11 - Account Moves</vt:lpstr>
      <vt:lpstr>12 - Open Journal</vt:lpstr>
      <vt:lpstr>13 - General Ledger</vt:lpstr>
      <vt:lpstr>14 - Balance Sheet</vt:lpstr>
      <vt:lpstr>14 - Balance Sheet</vt:lpstr>
      <vt:lpstr>15 - Income statement</vt:lpstr>
      <vt:lpstr>16 - General Journal</vt:lpstr>
      <vt:lpstr>Supplier Invoices From State « Validated » to State « Posted » </vt:lpstr>
      <vt:lpstr>Motivation</vt:lpstr>
      <vt:lpstr>Supplier Invoices From State « Validated » to State « Posted » Action</vt:lpstr>
      <vt:lpstr>Supplier Invoices (1/2)</vt:lpstr>
      <vt:lpstr>Supplier Invoices (2/2)</vt:lpstr>
      <vt:lpstr>Supplier Invoices From State « Validated » to State « Posted » Impact</vt:lpstr>
      <vt:lpstr>Supplier Invoices - From « Validated » To « Posted »</vt:lpstr>
      <vt:lpstr>Supplier Invoices - From « Validated » To « Posted »</vt:lpstr>
      <vt:lpstr>2 - Purchases | Purchases (SUP01)</vt:lpstr>
      <vt:lpstr>6 - Invoices | Invoices (SUP01) (1/2)</vt:lpstr>
      <vt:lpstr>6 - Invoices | Invoices (SUP01) (2/2)</vt:lpstr>
      <vt:lpstr>8 - Lines to Pay</vt:lpstr>
      <vt:lpstr>10 - Journals - Periods</vt:lpstr>
      <vt:lpstr>11 - Account Moves</vt:lpstr>
      <vt:lpstr>12 - Open Journal</vt:lpstr>
      <vt:lpstr>Supplier Payment - State Changes - Actual States</vt:lpstr>
      <vt:lpstr>Payment</vt:lpstr>
      <vt:lpstr>Payment Precondition </vt:lpstr>
      <vt:lpstr>Invoice Payment Method</vt:lpstr>
      <vt:lpstr>Payment Action </vt:lpstr>
      <vt:lpstr>Supplier Invoice (1/2)</vt:lpstr>
      <vt:lpstr>Supplier Invoice (2/2)</vt:lpstr>
      <vt:lpstr>Payment Impact </vt:lpstr>
      <vt:lpstr>Payment</vt:lpstr>
      <vt:lpstr>Payment</vt:lpstr>
      <vt:lpstr>1 - Parties associated to Purchases</vt:lpstr>
      <vt:lpstr>2 - Purchases | Purchases (SUP01)</vt:lpstr>
      <vt:lpstr>6 - Invoices | Invoices (SUP01) (1/2)</vt:lpstr>
      <vt:lpstr>6 - Invoices | Invoices (SUP01) (2/2)</vt:lpstr>
      <vt:lpstr>8 - Lines to Pay</vt:lpstr>
      <vt:lpstr>10 - Journals - Periods</vt:lpstr>
      <vt:lpstr>11 - Account Moves</vt:lpstr>
      <vt:lpstr>11 - Account Moves</vt:lpstr>
      <vt:lpstr>12 - Open Journal</vt:lpstr>
      <vt:lpstr>12 - Open Journal</vt:lpstr>
      <vt:lpstr>13 - General Ledger</vt:lpstr>
      <vt:lpstr>14 - Balance Sheet</vt:lpstr>
      <vt:lpstr>14 - Balance Sheet</vt:lpstr>
      <vt:lpstr>16 - General Journal</vt:lpstr>
      <vt:lpstr>16 - Statements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 Rottiers</dc:creator>
  <cp:lastModifiedBy>Marc Rottiers</cp:lastModifiedBy>
  <cp:revision>1470</cp:revision>
  <cp:lastPrinted>2021-03-19T09:02:33Z</cp:lastPrinted>
  <dcterms:created xsi:type="dcterms:W3CDTF">2021-02-17T17:09:00Z</dcterms:created>
  <dcterms:modified xsi:type="dcterms:W3CDTF">2021-05-18T08:08:00Z</dcterms:modified>
</cp:coreProperties>
</file>